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1735" r:id="rId3"/>
    <p:sldId id="262" r:id="rId4"/>
    <p:sldId id="1790" r:id="rId5"/>
    <p:sldId id="1822" r:id="rId6"/>
    <p:sldId id="1846" r:id="rId7"/>
    <p:sldId id="1704" r:id="rId8"/>
    <p:sldId id="1824" r:id="rId9"/>
    <p:sldId id="1825" r:id="rId10"/>
    <p:sldId id="1845" r:id="rId11"/>
    <p:sldId id="1705" r:id="rId12"/>
    <p:sldId id="1847" r:id="rId13"/>
    <p:sldId id="1821" r:id="rId14"/>
    <p:sldId id="1849" r:id="rId15"/>
    <p:sldId id="1827" r:id="rId16"/>
    <p:sldId id="1848" r:id="rId17"/>
    <p:sldId id="1828" r:id="rId18"/>
    <p:sldId id="1829" r:id="rId19"/>
    <p:sldId id="1830" r:id="rId20"/>
    <p:sldId id="1831" r:id="rId21"/>
    <p:sldId id="1835" r:id="rId22"/>
    <p:sldId id="1837" r:id="rId23"/>
    <p:sldId id="1832" r:id="rId24"/>
    <p:sldId id="1833" r:id="rId25"/>
    <p:sldId id="1840" r:id="rId26"/>
    <p:sldId id="1841" r:id="rId27"/>
    <p:sldId id="1706" r:id="rId28"/>
    <p:sldId id="1851" r:id="rId29"/>
    <p:sldId id="1844" r:id="rId30"/>
    <p:sldId id="1843" r:id="rId31"/>
    <p:sldId id="1839" r:id="rId32"/>
    <p:sldId id="1842" r:id="rId33"/>
    <p:sldId id="1850" r:id="rId34"/>
    <p:sldId id="1805" r:id="rId35"/>
    <p:sldId id="26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B4A"/>
    <a:srgbClr val="F2EBF4"/>
    <a:srgbClr val="B83138"/>
    <a:srgbClr val="8BA9D6"/>
    <a:srgbClr val="A9ACB0"/>
    <a:srgbClr val="37B0CB"/>
    <a:srgbClr val="84888E"/>
    <a:srgbClr val="FFFFFF"/>
    <a:srgbClr val="4CC1AA"/>
    <a:srgbClr val="C96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74" autoAdjust="0"/>
    <p:restoredTop sz="92376"/>
  </p:normalViewPr>
  <p:slideViewPr>
    <p:cSldViewPr snapToGrid="0">
      <p:cViewPr varScale="1">
        <p:scale>
          <a:sx n="112" d="100"/>
          <a:sy n="112" d="100"/>
        </p:scale>
        <p:origin x="76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389D70-C519-3543-A15A-A2272FDCABFD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C0EA6904-44F7-B644-8364-3532B4F68798}">
      <dgm:prSet/>
      <dgm:spPr/>
      <dgm:t>
        <a:bodyPr/>
        <a:lstStyle/>
        <a:p>
          <a:r>
            <a:rPr lang="en-US" dirty="0"/>
            <a:t>PNC &amp; Prediction Task</a:t>
          </a:r>
        </a:p>
      </dgm:t>
    </dgm:pt>
    <dgm:pt modelId="{5C75538E-7C9B-944F-B478-0094E6971EC5}" type="parTrans" cxnId="{B23AC0C0-7B1D-2D44-B514-81B293C59792}">
      <dgm:prSet/>
      <dgm:spPr/>
      <dgm:t>
        <a:bodyPr/>
        <a:lstStyle/>
        <a:p>
          <a:endParaRPr lang="en-US"/>
        </a:p>
      </dgm:t>
    </dgm:pt>
    <dgm:pt modelId="{662B9CAC-EEBA-3E4E-A89B-C2879A267B92}" type="sibTrans" cxnId="{B23AC0C0-7B1D-2D44-B514-81B293C59792}">
      <dgm:prSet/>
      <dgm:spPr/>
      <dgm:t>
        <a:bodyPr/>
        <a:lstStyle/>
        <a:p>
          <a:endParaRPr lang="en-US"/>
        </a:p>
      </dgm:t>
    </dgm:pt>
    <dgm:pt modelId="{7ACEF639-8757-5948-A4FF-F7164FB30F9C}">
      <dgm:prSet/>
      <dgm:spPr/>
      <dgm:t>
        <a:bodyPr/>
        <a:lstStyle/>
        <a:p>
          <a:r>
            <a:rPr lang="en-US" dirty="0"/>
            <a:t>Vehicle Prediction</a:t>
          </a:r>
        </a:p>
      </dgm:t>
    </dgm:pt>
    <dgm:pt modelId="{8EC37E2A-F8A5-CB4E-81D3-C71D8DECA02D}" type="parTrans" cxnId="{135FC490-2EEB-9F41-A7ED-F47A6406FF56}">
      <dgm:prSet/>
      <dgm:spPr/>
      <dgm:t>
        <a:bodyPr/>
        <a:lstStyle/>
        <a:p>
          <a:endParaRPr lang="en-US"/>
        </a:p>
      </dgm:t>
    </dgm:pt>
    <dgm:pt modelId="{31D152D5-B671-6D46-8A1D-EEA0FC43A2AF}" type="sibTrans" cxnId="{135FC490-2EEB-9F41-A7ED-F47A6406FF56}">
      <dgm:prSet/>
      <dgm:spPr/>
      <dgm:t>
        <a:bodyPr/>
        <a:lstStyle/>
        <a:p>
          <a:endParaRPr lang="en-US"/>
        </a:p>
      </dgm:t>
    </dgm:pt>
    <dgm:pt modelId="{E14BA3A5-CA05-3B4F-A688-0F749C0DAAEC}">
      <dgm:prSet/>
      <dgm:spPr/>
      <dgm:t>
        <a:bodyPr/>
        <a:lstStyle/>
        <a:p>
          <a:r>
            <a:rPr lang="en-US"/>
            <a:t>Apollo Prediction </a:t>
          </a:r>
        </a:p>
      </dgm:t>
    </dgm:pt>
    <dgm:pt modelId="{8BDA7A81-4725-5C46-BA7F-80F094085DEB}" type="parTrans" cxnId="{49048D81-664B-1F40-8403-A7C30C335A9C}">
      <dgm:prSet/>
      <dgm:spPr/>
      <dgm:t>
        <a:bodyPr/>
        <a:lstStyle/>
        <a:p>
          <a:endParaRPr lang="en-US"/>
        </a:p>
      </dgm:t>
    </dgm:pt>
    <dgm:pt modelId="{9B8D2188-6421-6247-A5A2-03EF5703A389}" type="sibTrans" cxnId="{49048D81-664B-1F40-8403-A7C30C335A9C}">
      <dgm:prSet/>
      <dgm:spPr/>
      <dgm:t>
        <a:bodyPr/>
        <a:lstStyle/>
        <a:p>
          <a:endParaRPr lang="en-US"/>
        </a:p>
      </dgm:t>
    </dgm:pt>
    <dgm:pt modelId="{2E6B6496-5637-7942-9809-B48A75C64845}">
      <dgm:prSet/>
      <dgm:spPr/>
      <dgm:t>
        <a:bodyPr/>
        <a:lstStyle/>
        <a:p>
          <a:r>
            <a:rPr lang="en-US"/>
            <a:t>Pedestrian Prediction</a:t>
          </a:r>
        </a:p>
      </dgm:t>
    </dgm:pt>
    <dgm:pt modelId="{1DA1E07E-C13D-F34D-A0CF-D33CD11B7946}" type="parTrans" cxnId="{EB3C2747-150E-DF47-B62C-40C868E41EBB}">
      <dgm:prSet/>
      <dgm:spPr/>
      <dgm:t>
        <a:bodyPr/>
        <a:lstStyle/>
        <a:p>
          <a:endParaRPr lang="en-US"/>
        </a:p>
      </dgm:t>
    </dgm:pt>
    <dgm:pt modelId="{1CA8FA0D-D485-1840-8D5C-AC380A7D1C05}" type="sibTrans" cxnId="{EB3C2747-150E-DF47-B62C-40C868E41EBB}">
      <dgm:prSet/>
      <dgm:spPr/>
      <dgm:t>
        <a:bodyPr/>
        <a:lstStyle/>
        <a:p>
          <a:endParaRPr lang="en-US"/>
        </a:p>
      </dgm:t>
    </dgm:pt>
    <dgm:pt modelId="{9C594CE0-3150-A046-BACA-A280210C1294}" type="pres">
      <dgm:prSet presAssocID="{A4389D70-C519-3543-A15A-A2272FDCABFD}" presName="Name0" presStyleCnt="0">
        <dgm:presLayoutVars>
          <dgm:dir/>
          <dgm:resizeHandles val="exact"/>
        </dgm:presLayoutVars>
      </dgm:prSet>
      <dgm:spPr/>
    </dgm:pt>
    <dgm:pt modelId="{2C8AFF9C-EC76-AF4E-B6F6-BF28399AE539}" type="pres">
      <dgm:prSet presAssocID="{C0EA6904-44F7-B644-8364-3532B4F68798}" presName="node" presStyleLbl="node1" presStyleIdx="0" presStyleCnt="4">
        <dgm:presLayoutVars>
          <dgm:bulletEnabled val="1"/>
        </dgm:presLayoutVars>
      </dgm:prSet>
      <dgm:spPr/>
    </dgm:pt>
    <dgm:pt modelId="{9F1B5CB6-0D35-BC40-A915-33D7DC6F081D}" type="pres">
      <dgm:prSet presAssocID="{662B9CAC-EEBA-3E4E-A89B-C2879A267B92}" presName="sibTrans" presStyleLbl="sibTrans2D1" presStyleIdx="0" presStyleCnt="3"/>
      <dgm:spPr/>
    </dgm:pt>
    <dgm:pt modelId="{6337120F-1E22-E748-8BE0-86FE7D2D144A}" type="pres">
      <dgm:prSet presAssocID="{662B9CAC-EEBA-3E4E-A89B-C2879A267B92}" presName="connectorText" presStyleLbl="sibTrans2D1" presStyleIdx="0" presStyleCnt="3"/>
      <dgm:spPr/>
    </dgm:pt>
    <dgm:pt modelId="{F9A43995-6026-A341-9C5E-7420CA87A869}" type="pres">
      <dgm:prSet presAssocID="{7ACEF639-8757-5948-A4FF-F7164FB30F9C}" presName="node" presStyleLbl="node1" presStyleIdx="1" presStyleCnt="4">
        <dgm:presLayoutVars>
          <dgm:bulletEnabled val="1"/>
        </dgm:presLayoutVars>
      </dgm:prSet>
      <dgm:spPr/>
    </dgm:pt>
    <dgm:pt modelId="{5DD2AEC6-09DE-E443-BD9F-A4A54A5CB397}" type="pres">
      <dgm:prSet presAssocID="{31D152D5-B671-6D46-8A1D-EEA0FC43A2AF}" presName="sibTrans" presStyleLbl="sibTrans2D1" presStyleIdx="1" presStyleCnt="3"/>
      <dgm:spPr/>
    </dgm:pt>
    <dgm:pt modelId="{2A07ADD0-8B66-CF41-ABE0-721D24847823}" type="pres">
      <dgm:prSet presAssocID="{31D152D5-B671-6D46-8A1D-EEA0FC43A2AF}" presName="connectorText" presStyleLbl="sibTrans2D1" presStyleIdx="1" presStyleCnt="3"/>
      <dgm:spPr/>
    </dgm:pt>
    <dgm:pt modelId="{B5C98262-E373-904B-B078-46579E396484}" type="pres">
      <dgm:prSet presAssocID="{E14BA3A5-CA05-3B4F-A688-0F749C0DAAEC}" presName="node" presStyleLbl="node1" presStyleIdx="2" presStyleCnt="4">
        <dgm:presLayoutVars>
          <dgm:bulletEnabled val="1"/>
        </dgm:presLayoutVars>
      </dgm:prSet>
      <dgm:spPr/>
    </dgm:pt>
    <dgm:pt modelId="{CDFA24EC-6D25-5A40-B421-BC99B15CD60A}" type="pres">
      <dgm:prSet presAssocID="{9B8D2188-6421-6247-A5A2-03EF5703A389}" presName="sibTrans" presStyleLbl="sibTrans2D1" presStyleIdx="2" presStyleCnt="3"/>
      <dgm:spPr/>
    </dgm:pt>
    <dgm:pt modelId="{E46537A1-7CC0-1E4D-ADA4-CE7F1CA9437E}" type="pres">
      <dgm:prSet presAssocID="{9B8D2188-6421-6247-A5A2-03EF5703A389}" presName="connectorText" presStyleLbl="sibTrans2D1" presStyleIdx="2" presStyleCnt="3"/>
      <dgm:spPr/>
    </dgm:pt>
    <dgm:pt modelId="{B6100E61-6DF1-CD4B-85C0-004B70A0C107}" type="pres">
      <dgm:prSet presAssocID="{2E6B6496-5637-7942-9809-B48A75C64845}" presName="node" presStyleLbl="node1" presStyleIdx="3" presStyleCnt="4">
        <dgm:presLayoutVars>
          <dgm:bulletEnabled val="1"/>
        </dgm:presLayoutVars>
      </dgm:prSet>
      <dgm:spPr/>
    </dgm:pt>
  </dgm:ptLst>
  <dgm:cxnLst>
    <dgm:cxn modelId="{EB3C2747-150E-DF47-B62C-40C868E41EBB}" srcId="{A4389D70-C519-3543-A15A-A2272FDCABFD}" destId="{2E6B6496-5637-7942-9809-B48A75C64845}" srcOrd="3" destOrd="0" parTransId="{1DA1E07E-C13D-F34D-A0CF-D33CD11B7946}" sibTransId="{1CA8FA0D-D485-1840-8D5C-AC380A7D1C05}"/>
    <dgm:cxn modelId="{376F996C-10E6-2247-9AAF-AFE9789A6E70}" type="presOf" srcId="{662B9CAC-EEBA-3E4E-A89B-C2879A267B92}" destId="{9F1B5CB6-0D35-BC40-A915-33D7DC6F081D}" srcOrd="0" destOrd="0" presId="urn:microsoft.com/office/officeart/2005/8/layout/process1"/>
    <dgm:cxn modelId="{3A42347A-159A-BE48-AE72-B54E123891AE}" type="presOf" srcId="{662B9CAC-EEBA-3E4E-A89B-C2879A267B92}" destId="{6337120F-1E22-E748-8BE0-86FE7D2D144A}" srcOrd="1" destOrd="0" presId="urn:microsoft.com/office/officeart/2005/8/layout/process1"/>
    <dgm:cxn modelId="{8065937A-72F6-D240-A4B2-B9E66356C8EB}" type="presOf" srcId="{9B8D2188-6421-6247-A5A2-03EF5703A389}" destId="{CDFA24EC-6D25-5A40-B421-BC99B15CD60A}" srcOrd="0" destOrd="0" presId="urn:microsoft.com/office/officeart/2005/8/layout/process1"/>
    <dgm:cxn modelId="{49048D81-664B-1F40-8403-A7C30C335A9C}" srcId="{A4389D70-C519-3543-A15A-A2272FDCABFD}" destId="{E14BA3A5-CA05-3B4F-A688-0F749C0DAAEC}" srcOrd="2" destOrd="0" parTransId="{8BDA7A81-4725-5C46-BA7F-80F094085DEB}" sibTransId="{9B8D2188-6421-6247-A5A2-03EF5703A389}"/>
    <dgm:cxn modelId="{00FAD885-CC75-484E-9B8A-54B0473BA835}" type="presOf" srcId="{31D152D5-B671-6D46-8A1D-EEA0FC43A2AF}" destId="{2A07ADD0-8B66-CF41-ABE0-721D24847823}" srcOrd="1" destOrd="0" presId="urn:microsoft.com/office/officeart/2005/8/layout/process1"/>
    <dgm:cxn modelId="{B8F5698C-B077-E348-8D36-977240214D5F}" type="presOf" srcId="{7ACEF639-8757-5948-A4FF-F7164FB30F9C}" destId="{F9A43995-6026-A341-9C5E-7420CA87A869}" srcOrd="0" destOrd="0" presId="urn:microsoft.com/office/officeart/2005/8/layout/process1"/>
    <dgm:cxn modelId="{135FC490-2EEB-9F41-A7ED-F47A6406FF56}" srcId="{A4389D70-C519-3543-A15A-A2272FDCABFD}" destId="{7ACEF639-8757-5948-A4FF-F7164FB30F9C}" srcOrd="1" destOrd="0" parTransId="{8EC37E2A-F8A5-CB4E-81D3-C71D8DECA02D}" sibTransId="{31D152D5-B671-6D46-8A1D-EEA0FC43A2AF}"/>
    <dgm:cxn modelId="{D48B4D9A-D2AD-D746-AB0C-FB8C5B317876}" type="presOf" srcId="{C0EA6904-44F7-B644-8364-3532B4F68798}" destId="{2C8AFF9C-EC76-AF4E-B6F6-BF28399AE539}" srcOrd="0" destOrd="0" presId="urn:microsoft.com/office/officeart/2005/8/layout/process1"/>
    <dgm:cxn modelId="{706D909A-1B43-5040-9215-761ED780ABAD}" type="presOf" srcId="{A4389D70-C519-3543-A15A-A2272FDCABFD}" destId="{9C594CE0-3150-A046-BACA-A280210C1294}" srcOrd="0" destOrd="0" presId="urn:microsoft.com/office/officeart/2005/8/layout/process1"/>
    <dgm:cxn modelId="{F424DDB8-B773-B643-BD59-D31B626EB87B}" type="presOf" srcId="{2E6B6496-5637-7942-9809-B48A75C64845}" destId="{B6100E61-6DF1-CD4B-85C0-004B70A0C107}" srcOrd="0" destOrd="0" presId="urn:microsoft.com/office/officeart/2005/8/layout/process1"/>
    <dgm:cxn modelId="{B23AC0C0-7B1D-2D44-B514-81B293C59792}" srcId="{A4389D70-C519-3543-A15A-A2272FDCABFD}" destId="{C0EA6904-44F7-B644-8364-3532B4F68798}" srcOrd="0" destOrd="0" parTransId="{5C75538E-7C9B-944F-B478-0094E6971EC5}" sibTransId="{662B9CAC-EEBA-3E4E-A89B-C2879A267B92}"/>
    <dgm:cxn modelId="{2A98B8CB-BA9E-0342-B900-B3A1B4EF5B48}" type="presOf" srcId="{31D152D5-B671-6D46-8A1D-EEA0FC43A2AF}" destId="{5DD2AEC6-09DE-E443-BD9F-A4A54A5CB397}" srcOrd="0" destOrd="0" presId="urn:microsoft.com/office/officeart/2005/8/layout/process1"/>
    <dgm:cxn modelId="{CEEA11F3-C956-4A49-BA85-A7F3F4ED6E5B}" type="presOf" srcId="{E14BA3A5-CA05-3B4F-A688-0F749C0DAAEC}" destId="{B5C98262-E373-904B-B078-46579E396484}" srcOrd="0" destOrd="0" presId="urn:microsoft.com/office/officeart/2005/8/layout/process1"/>
    <dgm:cxn modelId="{903834F7-2379-3F4F-A7BF-079393BEA760}" type="presOf" srcId="{9B8D2188-6421-6247-A5A2-03EF5703A389}" destId="{E46537A1-7CC0-1E4D-ADA4-CE7F1CA9437E}" srcOrd="1" destOrd="0" presId="urn:microsoft.com/office/officeart/2005/8/layout/process1"/>
    <dgm:cxn modelId="{B145FF38-506B-B440-AD7A-C9BCBE3F1354}" type="presParOf" srcId="{9C594CE0-3150-A046-BACA-A280210C1294}" destId="{2C8AFF9C-EC76-AF4E-B6F6-BF28399AE539}" srcOrd="0" destOrd="0" presId="urn:microsoft.com/office/officeart/2005/8/layout/process1"/>
    <dgm:cxn modelId="{85890EF2-13FA-DE42-AC23-CEAD7E065EDE}" type="presParOf" srcId="{9C594CE0-3150-A046-BACA-A280210C1294}" destId="{9F1B5CB6-0D35-BC40-A915-33D7DC6F081D}" srcOrd="1" destOrd="0" presId="urn:microsoft.com/office/officeart/2005/8/layout/process1"/>
    <dgm:cxn modelId="{4F04D4C9-548F-654F-A294-DD7C3098EA14}" type="presParOf" srcId="{9F1B5CB6-0D35-BC40-A915-33D7DC6F081D}" destId="{6337120F-1E22-E748-8BE0-86FE7D2D144A}" srcOrd="0" destOrd="0" presId="urn:microsoft.com/office/officeart/2005/8/layout/process1"/>
    <dgm:cxn modelId="{4824FC82-4BE5-134B-A275-CCE165BFD3F5}" type="presParOf" srcId="{9C594CE0-3150-A046-BACA-A280210C1294}" destId="{F9A43995-6026-A341-9C5E-7420CA87A869}" srcOrd="2" destOrd="0" presId="urn:microsoft.com/office/officeart/2005/8/layout/process1"/>
    <dgm:cxn modelId="{5B398DD0-ED74-CC48-A878-04BB2913216E}" type="presParOf" srcId="{9C594CE0-3150-A046-BACA-A280210C1294}" destId="{5DD2AEC6-09DE-E443-BD9F-A4A54A5CB397}" srcOrd="3" destOrd="0" presId="urn:microsoft.com/office/officeart/2005/8/layout/process1"/>
    <dgm:cxn modelId="{F15D2C58-BB1D-9947-8FAB-C2652505F992}" type="presParOf" srcId="{5DD2AEC6-09DE-E443-BD9F-A4A54A5CB397}" destId="{2A07ADD0-8B66-CF41-ABE0-721D24847823}" srcOrd="0" destOrd="0" presId="urn:microsoft.com/office/officeart/2005/8/layout/process1"/>
    <dgm:cxn modelId="{480DEEAB-A653-BB43-9743-FEAE0B2F62DC}" type="presParOf" srcId="{9C594CE0-3150-A046-BACA-A280210C1294}" destId="{B5C98262-E373-904B-B078-46579E396484}" srcOrd="4" destOrd="0" presId="urn:microsoft.com/office/officeart/2005/8/layout/process1"/>
    <dgm:cxn modelId="{6BC65836-17B5-D64B-A6FE-B579BD50AD97}" type="presParOf" srcId="{9C594CE0-3150-A046-BACA-A280210C1294}" destId="{CDFA24EC-6D25-5A40-B421-BC99B15CD60A}" srcOrd="5" destOrd="0" presId="urn:microsoft.com/office/officeart/2005/8/layout/process1"/>
    <dgm:cxn modelId="{9CEBDE0E-14BD-4E41-8D75-032CA42BCDA7}" type="presParOf" srcId="{CDFA24EC-6D25-5A40-B421-BC99B15CD60A}" destId="{E46537A1-7CC0-1E4D-ADA4-CE7F1CA9437E}" srcOrd="0" destOrd="0" presId="urn:microsoft.com/office/officeart/2005/8/layout/process1"/>
    <dgm:cxn modelId="{DB3E89FC-9CF4-4B4B-9B97-DCF3AB174F24}" type="presParOf" srcId="{9C594CE0-3150-A046-BACA-A280210C1294}" destId="{B6100E61-6DF1-CD4B-85C0-004B70A0C10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AFF9C-EC76-AF4E-B6F6-BF28399AE539}">
      <dsp:nvSpPr>
        <dsp:cNvPr id="0" name=""/>
        <dsp:cNvSpPr/>
      </dsp:nvSpPr>
      <dsp:spPr>
        <a:xfrm>
          <a:off x="4347" y="1220385"/>
          <a:ext cx="1900766" cy="11404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PNC &amp; Prediction Task</a:t>
          </a:r>
        </a:p>
      </dsp:txBody>
      <dsp:txXfrm>
        <a:off x="37750" y="1253788"/>
        <a:ext cx="1833960" cy="1073654"/>
      </dsp:txXfrm>
    </dsp:sp>
    <dsp:sp modelId="{9F1B5CB6-0D35-BC40-A915-33D7DC6F081D}">
      <dsp:nvSpPr>
        <dsp:cNvPr id="0" name=""/>
        <dsp:cNvSpPr/>
      </dsp:nvSpPr>
      <dsp:spPr>
        <a:xfrm>
          <a:off x="2095191" y="1554920"/>
          <a:ext cx="402962" cy="4713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095191" y="1649198"/>
        <a:ext cx="282073" cy="282834"/>
      </dsp:txXfrm>
    </dsp:sp>
    <dsp:sp modelId="{F9A43995-6026-A341-9C5E-7420CA87A869}">
      <dsp:nvSpPr>
        <dsp:cNvPr id="0" name=""/>
        <dsp:cNvSpPr/>
      </dsp:nvSpPr>
      <dsp:spPr>
        <a:xfrm>
          <a:off x="2665421" y="1220385"/>
          <a:ext cx="1900766" cy="1140460"/>
        </a:xfrm>
        <a:prstGeom prst="roundRect">
          <a:avLst>
            <a:gd name="adj" fmla="val 10000"/>
          </a:avLst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Vehicle Prediction</a:t>
          </a:r>
        </a:p>
      </dsp:txBody>
      <dsp:txXfrm>
        <a:off x="2698824" y="1253788"/>
        <a:ext cx="1833960" cy="1073654"/>
      </dsp:txXfrm>
    </dsp:sp>
    <dsp:sp modelId="{5DD2AEC6-09DE-E443-BD9F-A4A54A5CB397}">
      <dsp:nvSpPr>
        <dsp:cNvPr id="0" name=""/>
        <dsp:cNvSpPr/>
      </dsp:nvSpPr>
      <dsp:spPr>
        <a:xfrm>
          <a:off x="4756264" y="1554920"/>
          <a:ext cx="402962" cy="4713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756264" y="1649198"/>
        <a:ext cx="282073" cy="282834"/>
      </dsp:txXfrm>
    </dsp:sp>
    <dsp:sp modelId="{B5C98262-E373-904B-B078-46579E396484}">
      <dsp:nvSpPr>
        <dsp:cNvPr id="0" name=""/>
        <dsp:cNvSpPr/>
      </dsp:nvSpPr>
      <dsp:spPr>
        <a:xfrm>
          <a:off x="5326494" y="1220385"/>
          <a:ext cx="1900766" cy="1140460"/>
        </a:xfrm>
        <a:prstGeom prst="roundRect">
          <a:avLst>
            <a:gd name="adj" fmla="val 10000"/>
          </a:avLst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Apollo Prediction </a:t>
          </a:r>
        </a:p>
      </dsp:txBody>
      <dsp:txXfrm>
        <a:off x="5359897" y="1253788"/>
        <a:ext cx="1833960" cy="1073654"/>
      </dsp:txXfrm>
    </dsp:sp>
    <dsp:sp modelId="{CDFA24EC-6D25-5A40-B421-BC99B15CD60A}">
      <dsp:nvSpPr>
        <dsp:cNvPr id="0" name=""/>
        <dsp:cNvSpPr/>
      </dsp:nvSpPr>
      <dsp:spPr>
        <a:xfrm>
          <a:off x="7417338" y="1554920"/>
          <a:ext cx="402962" cy="4713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417338" y="1649198"/>
        <a:ext cx="282073" cy="282834"/>
      </dsp:txXfrm>
    </dsp:sp>
    <dsp:sp modelId="{B6100E61-6DF1-CD4B-85C0-004B70A0C107}">
      <dsp:nvSpPr>
        <dsp:cNvPr id="0" name=""/>
        <dsp:cNvSpPr/>
      </dsp:nvSpPr>
      <dsp:spPr>
        <a:xfrm>
          <a:off x="7987568" y="1220385"/>
          <a:ext cx="1900766" cy="1140460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Pedestrian Prediction</a:t>
          </a:r>
        </a:p>
      </dsp:txBody>
      <dsp:txXfrm>
        <a:off x="8020971" y="1253788"/>
        <a:ext cx="1833960" cy="1073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3DE76-AB28-4417-8D9D-28409C43EEBE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57799-C120-4320-A1EE-38D8F89076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今天将进入无人驾驶新的一大模块</a:t>
            </a:r>
            <a:r>
              <a:rPr lang="en-US" altLang="zh-Hans" dirty="0"/>
              <a:t>——PNC</a:t>
            </a:r>
            <a:r>
              <a:rPr lang="zh-Hans" altLang="en-US" dirty="0"/>
              <a:t>，</a:t>
            </a:r>
            <a:r>
              <a:rPr lang="en-US" altLang="zh-Hans" dirty="0"/>
              <a:t>L4</a:t>
            </a:r>
            <a:r>
              <a:rPr lang="zh-Hans" altLang="en-US" dirty="0"/>
              <a:t>级别最重要的两个团队</a:t>
            </a:r>
            <a:r>
              <a:rPr lang="en-US" altLang="zh-Hans" dirty="0"/>
              <a:t>——</a:t>
            </a:r>
            <a:r>
              <a:rPr lang="zh-Hans" altLang="en-US" dirty="0"/>
              <a:t>感知和</a:t>
            </a:r>
            <a:r>
              <a:rPr lang="en-US" altLang="zh-Hans" dirty="0"/>
              <a:t>PNC</a:t>
            </a:r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今天主要是讲预测系统，是</a:t>
            </a:r>
            <a:r>
              <a:rPr lang="en-US" altLang="zh-Hans" dirty="0"/>
              <a:t>PNC</a:t>
            </a:r>
            <a:r>
              <a:rPr lang="zh-Hans" altLang="en-US" dirty="0"/>
              <a:t>模块的第一个部分</a:t>
            </a:r>
            <a:endParaRPr lang="en-US" altLang="zh-Han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说了这么多预测的东西，那业界是怎么处理？需要什么能力？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一个简单技巧，招聘信息，最牛公司的岗位招聘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en-US" altLang="zh-Hans" dirty="0" err="1"/>
              <a:t>Waymo</a:t>
            </a:r>
            <a:r>
              <a:rPr lang="zh-Hans" altLang="en-US" dirty="0"/>
              <a:t>，行为预测招聘岗位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zh-Hans" dirty="0"/>
              <a:t>Deep</a:t>
            </a:r>
            <a:r>
              <a:rPr lang="zh-Hans" altLang="en-US" dirty="0"/>
              <a:t> </a:t>
            </a:r>
            <a:r>
              <a:rPr lang="en-US" altLang="zh-Hans" dirty="0"/>
              <a:t>Learning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zh-Hans" dirty="0"/>
              <a:t>Real</a:t>
            </a:r>
            <a:r>
              <a:rPr lang="zh-Hans" altLang="en-US" dirty="0"/>
              <a:t> </a:t>
            </a:r>
            <a:r>
              <a:rPr lang="en-US" altLang="zh-Hans" dirty="0"/>
              <a:t>time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zh-Hans" dirty="0"/>
              <a:t>Predict</a:t>
            </a:r>
            <a:r>
              <a:rPr lang="zh-Hans" altLang="en-US" dirty="0"/>
              <a:t> </a:t>
            </a:r>
            <a:r>
              <a:rPr lang="en-US" altLang="zh-Hans" dirty="0"/>
              <a:t>future</a:t>
            </a:r>
            <a:r>
              <a:rPr lang="zh-Hans" altLang="en-US" dirty="0"/>
              <a:t> </a:t>
            </a:r>
            <a:r>
              <a:rPr lang="en-US" altLang="zh-Hans" dirty="0"/>
              <a:t>behavior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zh-Hans" dirty="0"/>
              <a:t>Challenges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zh-Hans" dirty="0"/>
              <a:t>Real-world</a:t>
            </a:r>
            <a:r>
              <a:rPr lang="zh-Hans" altLang="en-US" dirty="0"/>
              <a:t> </a:t>
            </a:r>
            <a:r>
              <a:rPr lang="en-US" altLang="zh-Hans" dirty="0"/>
              <a:t>logs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zh-Hans" dirty="0"/>
              <a:t>Imitation</a:t>
            </a:r>
            <a:r>
              <a:rPr lang="zh-Hans" altLang="en-US" dirty="0"/>
              <a:t> </a:t>
            </a:r>
            <a:r>
              <a:rPr lang="en-US" altLang="zh-Hans" dirty="0"/>
              <a:t>Learning,</a:t>
            </a:r>
            <a:r>
              <a:rPr lang="zh-Hans" altLang="en-US" dirty="0"/>
              <a:t> </a:t>
            </a:r>
            <a:r>
              <a:rPr lang="en-US" altLang="zh-Hans" dirty="0"/>
              <a:t>Reinforcement</a:t>
            </a:r>
            <a:r>
              <a:rPr lang="zh-Hans" altLang="en-US" dirty="0"/>
              <a:t> </a:t>
            </a:r>
            <a:r>
              <a:rPr lang="en-US" altLang="zh-Hans" dirty="0"/>
              <a:t>learning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zh-Hans" dirty="0"/>
              <a:t>Resource</a:t>
            </a:r>
            <a:r>
              <a:rPr lang="zh-Hans" altLang="en-US" dirty="0"/>
              <a:t> </a:t>
            </a:r>
            <a:r>
              <a:rPr lang="en-US" altLang="zh-Hans" dirty="0"/>
              <a:t>constrained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zh-Hans" dirty="0"/>
              <a:t>LSTM,</a:t>
            </a:r>
            <a:r>
              <a:rPr lang="zh-Hans" altLang="en-US" dirty="0"/>
              <a:t> </a:t>
            </a:r>
            <a:r>
              <a:rPr lang="en-US" altLang="zh-Hans" dirty="0"/>
              <a:t>RNN,</a:t>
            </a:r>
            <a:r>
              <a:rPr lang="zh-Hans" altLang="en-US" dirty="0"/>
              <a:t> </a:t>
            </a:r>
            <a:r>
              <a:rPr lang="en-US" altLang="zh-Hans" dirty="0"/>
              <a:t>GAN</a:t>
            </a:r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数据驱动是主要方案，</a:t>
            </a:r>
            <a:r>
              <a:rPr lang="en-US" altLang="zh-Hans" dirty="0"/>
              <a:t>Google</a:t>
            </a:r>
            <a:r>
              <a:rPr lang="zh-Hans" altLang="en-US" dirty="0"/>
              <a:t>为背景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数据分析、数据工程师能力，没有格式化的数据</a:t>
            </a:r>
            <a:endParaRPr lang="en-US" altLang="zh-Han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Hans" altLang="en-US" dirty="0"/>
              <a:t>整个任务很难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176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进入车辆预测讲解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结合</a:t>
            </a:r>
            <a:r>
              <a:rPr lang="en-US" altLang="zh-Hans" dirty="0"/>
              <a:t>Apollo</a:t>
            </a:r>
            <a:r>
              <a:rPr lang="zh-Hans" altLang="en-US" dirty="0"/>
              <a:t>讲解</a:t>
            </a:r>
            <a:endParaRPr lang="en-US" altLang="zh-Han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787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Hans" altLang="en-US" dirty="0"/>
              <a:t>先去</a:t>
            </a:r>
            <a:r>
              <a:rPr lang="en-US" altLang="zh-Hans" dirty="0" err="1"/>
              <a:t>Github</a:t>
            </a:r>
            <a:r>
              <a:rPr lang="zh-Hans" altLang="en-US" dirty="0"/>
              <a:t>上下载下来</a:t>
            </a:r>
            <a:endParaRPr lang="en-US" altLang="zh-Han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Hans" dirty="0"/>
              <a:t>Checkout</a:t>
            </a:r>
            <a:r>
              <a:rPr lang="zh-Hans" altLang="en-US" dirty="0"/>
              <a:t> </a:t>
            </a:r>
            <a:r>
              <a:rPr lang="en-US" altLang="zh-Hans" dirty="0"/>
              <a:t>3.5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Hans" altLang="en-US" dirty="0"/>
              <a:t>简单介绍</a:t>
            </a:r>
            <a:r>
              <a:rPr lang="en-US" altLang="zh-Hans" dirty="0" err="1"/>
              <a:t>apollo</a:t>
            </a:r>
            <a:r>
              <a:rPr lang="zh-Hans" altLang="en-US" dirty="0"/>
              <a:t>结构</a:t>
            </a:r>
            <a:endParaRPr lang="en-US" altLang="zh-Han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Hans" dirty="0"/>
              <a:t>Modules/prediction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619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先给大家介绍下道路模型的建模方法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zh-CN" dirty="0"/>
              <a:t>Lane Sequence: </a:t>
            </a:r>
            <a:r>
              <a:rPr lang="zh-Hans" altLang="en-US" dirty="0"/>
              <a:t>道路序列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结合</a:t>
            </a:r>
            <a:r>
              <a:rPr lang="en-US" altLang="zh-Hans" dirty="0" err="1"/>
              <a:t>HDMap</a:t>
            </a:r>
            <a:r>
              <a:rPr lang="zh-Hans" altLang="en-US" dirty="0"/>
              <a:t>才能构建，高精地图很重要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zh-Hans" dirty="0" err="1"/>
              <a:t>Opendrive</a:t>
            </a:r>
            <a:r>
              <a:rPr lang="zh-Hans" altLang="en-US" dirty="0"/>
              <a:t>的</a:t>
            </a:r>
            <a:r>
              <a:rPr lang="en-US" altLang="zh-Hans" dirty="0"/>
              <a:t>Lane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路口中构建</a:t>
            </a:r>
            <a:r>
              <a:rPr lang="en-US" altLang="zh-Hans" dirty="0" err="1"/>
              <a:t>LaneSequence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如果不在地图</a:t>
            </a:r>
            <a:r>
              <a:rPr lang="en-US" altLang="zh-Hans" dirty="0"/>
              <a:t>Lane</a:t>
            </a:r>
            <a:r>
              <a:rPr lang="zh-Hans" altLang="en-US" dirty="0"/>
              <a:t>的范围内我们应该怎么找</a:t>
            </a:r>
            <a:endParaRPr lang="en-US" altLang="zh-Hans" dirty="0"/>
          </a:p>
          <a:p>
            <a:pPr marL="1143000" lvl="2" indent="-228600">
              <a:buFont typeface="+mj-lt"/>
              <a:buAutoNum type="arabicPeriod"/>
            </a:pPr>
            <a:r>
              <a:rPr lang="zh-Hans" altLang="en-US" dirty="0"/>
              <a:t>强行拉到附近的一个</a:t>
            </a:r>
            <a:r>
              <a:rPr lang="en-US" altLang="zh-Hans" dirty="0"/>
              <a:t>lane</a:t>
            </a:r>
            <a:r>
              <a:rPr lang="zh-Hans" altLang="en-US" dirty="0"/>
              <a:t>上</a:t>
            </a:r>
            <a:endParaRPr lang="en-US" altLang="zh-Hans" dirty="0"/>
          </a:p>
          <a:p>
            <a:pPr marL="1143000" lvl="2" indent="-228600">
              <a:buFont typeface="+mj-lt"/>
              <a:buAutoNum type="arabicPeriod"/>
            </a:pPr>
            <a:r>
              <a:rPr lang="en-US" altLang="zh-Hans" dirty="0"/>
              <a:t>Free</a:t>
            </a:r>
            <a:r>
              <a:rPr lang="zh-Hans" altLang="en-US" dirty="0"/>
              <a:t> </a:t>
            </a:r>
            <a:r>
              <a:rPr lang="en-US" altLang="zh-Hans" dirty="0"/>
              <a:t>move</a:t>
            </a:r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行为预测问题简化成了一个分类问题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多条</a:t>
            </a:r>
            <a:r>
              <a:rPr lang="en-US" altLang="zh-Hans" dirty="0" err="1"/>
              <a:t>LaneSequence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目标就是找到每条道路的概率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endParaRPr lang="en-US" altLang="zh-Han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882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问题简化了以后</a:t>
            </a:r>
            <a:r>
              <a:rPr lang="zh-CN" altLang="en-US" dirty="0"/>
              <a:t>，</a:t>
            </a:r>
            <a:r>
              <a:rPr lang="zh-Hans" altLang="en-US" dirty="0"/>
              <a:t>怎样找特征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非结构化的数据，物理世界中任何特征你都可以拿来用，我们选哪些？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endParaRPr lang="en-US" altLang="zh-Han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764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问题简化了以后</a:t>
            </a:r>
            <a:r>
              <a:rPr lang="zh-CN" altLang="en-US" dirty="0"/>
              <a:t>，</a:t>
            </a:r>
            <a:r>
              <a:rPr lang="zh-Hans" altLang="en-US" dirty="0"/>
              <a:t>怎样找特征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非结构化的数据，物理世界中任何特征你都可以拿来用，我们选哪些？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道路特征：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左右边界的距离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中心线的距离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所在</a:t>
            </a:r>
            <a:r>
              <a:rPr lang="en-US" altLang="zh-Hans" dirty="0"/>
              <a:t>Lane</a:t>
            </a:r>
            <a:r>
              <a:rPr lang="zh-Hans" altLang="en-US" dirty="0"/>
              <a:t>的</a:t>
            </a:r>
            <a:r>
              <a:rPr lang="en-US" altLang="zh-Hans" dirty="0"/>
              <a:t>S</a:t>
            </a:r>
            <a:r>
              <a:rPr lang="zh-Hans" altLang="en-US" dirty="0"/>
              <a:t>（还记得上周课给大家讲的</a:t>
            </a:r>
            <a:r>
              <a:rPr lang="en-US" altLang="zh-Hans" dirty="0"/>
              <a:t>Track</a:t>
            </a:r>
            <a:r>
              <a:rPr lang="zh-Hans" altLang="en-US" dirty="0"/>
              <a:t>坐标系，也就是今天的道路坐标系吗？）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道路的曲率（怎么表示）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道路的边界线信息（双黄线、虚线？）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endParaRPr lang="en-US" altLang="zh-Han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641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问题简化了以后</a:t>
            </a:r>
            <a:r>
              <a:rPr lang="zh-CN" altLang="en-US" dirty="0"/>
              <a:t>，</a:t>
            </a:r>
            <a:r>
              <a:rPr lang="zh-Hans" altLang="en-US" dirty="0"/>
              <a:t>怎样找特征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非结构化的数据，物理世界中任何特征你都可以拿来用，我们选哪些？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道路特征：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左右边界的距离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中心线的距离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所在</a:t>
            </a:r>
            <a:r>
              <a:rPr lang="en-US" altLang="zh-Hans" dirty="0"/>
              <a:t>Lane</a:t>
            </a:r>
            <a:r>
              <a:rPr lang="zh-Hans" altLang="en-US" dirty="0"/>
              <a:t>的</a:t>
            </a:r>
            <a:r>
              <a:rPr lang="en-US" altLang="zh-Hans" dirty="0"/>
              <a:t>S</a:t>
            </a:r>
            <a:r>
              <a:rPr lang="zh-Hans" altLang="en-US" dirty="0"/>
              <a:t>（还记得上周课给大家讲的</a:t>
            </a:r>
            <a:r>
              <a:rPr lang="en-US" altLang="zh-Hans" dirty="0"/>
              <a:t>Track</a:t>
            </a:r>
            <a:r>
              <a:rPr lang="zh-Hans" altLang="en-US" dirty="0"/>
              <a:t>坐标系，也就是今天的道路坐标系吗？）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道路的曲率（怎么表示）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道路的边界线信息（双黄线、虚线？）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除了道路信息，我们还应该找那些特征？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车辆自身的特征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速度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加速度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角度</a:t>
            </a:r>
            <a:r>
              <a:rPr lang="en-US" altLang="zh-Hans" dirty="0"/>
              <a:t>Heading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角速率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类型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大小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还可以有很多，大家见仁见智，开动脑筋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环境信息：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周围有什么障碍物？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是不是路口？路口环境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车道类型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车流情况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红绿灯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等等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endParaRPr lang="en-US" altLang="zh-Han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557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有了特征之后，建立模型，选择输出和</a:t>
            </a:r>
            <a:r>
              <a:rPr lang="en-US" altLang="zh-Hans" dirty="0"/>
              <a:t>Label</a:t>
            </a:r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确认好任务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输入是多长时间？</a:t>
            </a:r>
            <a:r>
              <a:rPr lang="en-US" altLang="zh-Hans" dirty="0"/>
              <a:t>2s</a:t>
            </a:r>
            <a:r>
              <a:rPr lang="zh-Hans" altLang="en-US" dirty="0"/>
              <a:t>？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预测是多长时间？</a:t>
            </a:r>
            <a:r>
              <a:rPr lang="en-US" altLang="zh-Hans" dirty="0"/>
              <a:t>3s</a:t>
            </a:r>
            <a:r>
              <a:rPr lang="zh-Hans" altLang="en-US" dirty="0"/>
              <a:t>？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下游怎么和我们配合？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zh-Hans" dirty="0"/>
              <a:t>Label</a:t>
            </a:r>
            <a:r>
              <a:rPr lang="zh-Hans" altLang="en-US" dirty="0"/>
              <a:t>要根据这些任务的细节而定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61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考虑到我们的输入特征里面是一个和时间序列相关的特征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并不是一个单一时刻的特征</a:t>
            </a:r>
            <a:r>
              <a:rPr lang="zh-CN" altLang="en-US" dirty="0"/>
              <a:t>，</a:t>
            </a:r>
            <a:r>
              <a:rPr lang="zh-Hans" altLang="en-US" dirty="0"/>
              <a:t>有点像一个视频或者图片序列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en-US" altLang="zh-Hans" dirty="0"/>
              <a:t>RNN</a:t>
            </a:r>
            <a:r>
              <a:rPr lang="zh-Hans" altLang="en-US" dirty="0"/>
              <a:t>（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Recurrent Neural Network</a:t>
            </a:r>
            <a:r>
              <a:rPr lang="zh-Hans" altLang="en-US" dirty="0"/>
              <a:t>）循环神经网络</a:t>
            </a:r>
            <a:endParaRPr lang="en-US" altLang="zh-Han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17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简单讲下序列数据应该如何处理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en-US" altLang="zh-Hans" dirty="0"/>
              <a:t>MLP</a:t>
            </a:r>
            <a:r>
              <a:rPr lang="zh-Hans" altLang="en-US" dirty="0"/>
              <a:t>：多层感知机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en-US" altLang="zh-Hans" dirty="0"/>
              <a:t>CNN</a:t>
            </a:r>
            <a:r>
              <a:rPr lang="zh-Hans" altLang="en-US" dirty="0"/>
              <a:t>：卷积神经网络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en-US" altLang="zh-Hans" dirty="0"/>
              <a:t>RNN</a:t>
            </a:r>
            <a:r>
              <a:rPr lang="zh-Hans" altLang="en-US" dirty="0"/>
              <a:t>：循环神经网络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en-US" altLang="zh-Hans" dirty="0"/>
              <a:t>Attention</a:t>
            </a:r>
            <a:r>
              <a:rPr lang="zh-Hans" altLang="en-US" dirty="0"/>
              <a:t>：注意力机制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en-US" altLang="zh-Hans" dirty="0"/>
              <a:t>TCN</a:t>
            </a:r>
            <a:r>
              <a:rPr lang="zh-Hans" altLang="en-US" dirty="0"/>
              <a:t>：</a:t>
            </a:r>
            <a:r>
              <a:rPr lang="en-US" altLang="zh-Hans" dirty="0"/>
              <a:t>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emporal Convolutional Networks</a:t>
            </a:r>
            <a:r>
              <a:rPr lang="zh-Hans" altLang="en-US" dirty="0"/>
              <a:t>时间卷积网络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en-US" altLang="zh-CN" dirty="0"/>
              <a:t>RNN</a:t>
            </a:r>
            <a:r>
              <a:rPr lang="zh-Hans" altLang="en-US" dirty="0"/>
              <a:t>中最著名的是</a:t>
            </a:r>
            <a:r>
              <a:rPr lang="en-US" altLang="zh-Hans" dirty="0"/>
              <a:t>LSTM</a:t>
            </a:r>
            <a:r>
              <a:rPr lang="zh-Hans" altLang="en-US" dirty="0"/>
              <a:t>和</a:t>
            </a:r>
            <a:r>
              <a:rPr lang="en-US" altLang="zh-Hans" dirty="0"/>
              <a:t>GRU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打开网页简单看看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zh-Hans" dirty="0"/>
              <a:t>GRU</a:t>
            </a:r>
            <a:r>
              <a:rPr lang="zh-Hans" altLang="en-US" dirty="0"/>
              <a:t>是其中的一个变种</a:t>
            </a:r>
            <a:endParaRPr lang="en-US" altLang="zh-Han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782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今天这节课主要是从四个方面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对无人车</a:t>
            </a:r>
            <a:r>
              <a:rPr lang="en-US" altLang="zh-Hans" dirty="0"/>
              <a:t>PNC</a:t>
            </a:r>
            <a:r>
              <a:rPr lang="zh-Hans" altLang="en-US" dirty="0"/>
              <a:t>系统进行一个总体概括，什么是</a:t>
            </a:r>
            <a:r>
              <a:rPr lang="en-US" altLang="zh-Hans" dirty="0"/>
              <a:t>PNC</a:t>
            </a:r>
            <a:r>
              <a:rPr lang="zh-Hans" altLang="en-US" dirty="0"/>
              <a:t>，在无人车处于一个什么位置，主流公司中</a:t>
            </a:r>
            <a:r>
              <a:rPr lang="en-US" altLang="zh-Hans" dirty="0"/>
              <a:t>PNC</a:t>
            </a:r>
            <a:r>
              <a:rPr lang="zh-Hans" altLang="en-US" dirty="0"/>
              <a:t>都在做什么工作？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预测任务在</a:t>
            </a:r>
            <a:r>
              <a:rPr lang="en-US" altLang="zh-Hans" dirty="0"/>
              <a:t>PNC</a:t>
            </a:r>
            <a:r>
              <a:rPr lang="zh-Hans" altLang="en-US" dirty="0"/>
              <a:t>里是什么位置？预测任务是做什么？和感知是什么关系？和规划又是什么关系？输入是什么？输出是什么？及其重要性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介绍主流的车辆预测方法和步骤，我们以</a:t>
            </a:r>
            <a:r>
              <a:rPr lang="en-US" altLang="zh-Hans" dirty="0"/>
              <a:t>Apollo</a:t>
            </a:r>
            <a:r>
              <a:rPr lang="zh-Hans" altLang="en-US" dirty="0"/>
              <a:t>的框架结构为例，细节的讲解预测系统的组成和使用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我们还会给大家看一下目前学术界用的多的数据集做车辆预测，不过其复杂度远不及真实情况以及限制了车辆预测的适用范围，这也是为什么这些非规则化的数据任务没有通用的竞赛和网络框架，因为很多处理方式都有变化，如何找到最优的问题解法还需要持续探索；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我们拿</a:t>
            </a:r>
            <a:r>
              <a:rPr lang="en-US" altLang="zh-Hans" dirty="0"/>
              <a:t>Uber</a:t>
            </a:r>
            <a:r>
              <a:rPr lang="zh-Hans" altLang="en-US" dirty="0"/>
              <a:t>和</a:t>
            </a:r>
            <a:r>
              <a:rPr lang="en-US" altLang="zh-Hans" dirty="0" err="1"/>
              <a:t>Waymo</a:t>
            </a:r>
            <a:r>
              <a:rPr lang="zh-Hans" altLang="en-US" dirty="0"/>
              <a:t>的最新论文为例，讲解一下近一年在做车辆预测方面的新思路，提升大家对问题的理解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最后一部分是讲解行人预测，行人是无人车系统中非常重要的一部分，安全性要求最高，但是不可预测性确实最强（因为行人没有特定的动力学约束，比如转弯、急停、后退都很随意，而车辆往往是有强约束的）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会给大家介绍目前行人预测中业界主流的方案（</a:t>
            </a:r>
            <a:r>
              <a:rPr lang="en-US" altLang="zh-Hans" dirty="0"/>
              <a:t>Li</a:t>
            </a:r>
            <a:r>
              <a:rPr lang="zh-Hans" altLang="en-US" dirty="0"/>
              <a:t> </a:t>
            </a:r>
            <a:r>
              <a:rPr lang="en-US" altLang="zh-Hans" dirty="0" err="1"/>
              <a:t>Feifei</a:t>
            </a:r>
            <a:r>
              <a:rPr lang="zh-Hans" altLang="en-US" dirty="0"/>
              <a:t>团队为主），如何理解行人的意图还是目前业界的难点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endParaRPr lang="en-US" altLang="zh-Hans" dirty="0"/>
          </a:p>
          <a:p>
            <a:endParaRPr lang="en-US" altLang="zh-Hans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080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回到</a:t>
            </a:r>
            <a:r>
              <a:rPr lang="en-US" altLang="zh-Hans" dirty="0"/>
              <a:t>Apollo</a:t>
            </a:r>
            <a:r>
              <a:rPr lang="zh-Hans" altLang="en-US" dirty="0"/>
              <a:t>的网络结构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zh-Hans" dirty="0"/>
              <a:t>MLP</a:t>
            </a:r>
            <a:r>
              <a:rPr lang="zh-Hans" altLang="en-US" dirty="0"/>
              <a:t>和</a:t>
            </a:r>
            <a:r>
              <a:rPr lang="en-US" altLang="zh-Hans" dirty="0"/>
              <a:t>RNN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zh-Hans" dirty="0"/>
              <a:t>RNN</a:t>
            </a:r>
            <a:r>
              <a:rPr lang="zh-Hans" altLang="en-US" dirty="0"/>
              <a:t>用的是</a:t>
            </a:r>
            <a:r>
              <a:rPr lang="en-US" altLang="zh-Hans" dirty="0"/>
              <a:t>LSTM</a:t>
            </a:r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结合后进行输出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进入</a:t>
            </a:r>
            <a:r>
              <a:rPr lang="en-US" altLang="zh-Hans" dirty="0"/>
              <a:t>Apollo</a:t>
            </a:r>
            <a:r>
              <a:rPr lang="zh-Hans" altLang="en-US" dirty="0"/>
              <a:t>代码讲解部分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各部分的含义</a:t>
            </a:r>
            <a:endParaRPr lang="en-US" altLang="zh-Hans" dirty="0"/>
          </a:p>
          <a:p>
            <a:pPr marL="1143000" lvl="2" indent="-228600">
              <a:buFont typeface="+mj-lt"/>
              <a:buAutoNum type="arabicPeriod"/>
            </a:pPr>
            <a:r>
              <a:rPr lang="en-US" altLang="zh-Hans" dirty="0"/>
              <a:t>Common</a:t>
            </a:r>
            <a:r>
              <a:rPr lang="zh-Hans" altLang="en-US" dirty="0"/>
              <a:t>数据结构</a:t>
            </a:r>
            <a:endParaRPr lang="en-US" altLang="zh-Hans" dirty="0"/>
          </a:p>
          <a:p>
            <a:pPr marL="1143000" lvl="2" indent="-228600">
              <a:buFont typeface="+mj-lt"/>
              <a:buAutoNum type="arabicPeriod"/>
            </a:pPr>
            <a:r>
              <a:rPr lang="en-US" altLang="zh-Hans" dirty="0" err="1"/>
              <a:t>Conf</a:t>
            </a:r>
            <a:r>
              <a:rPr lang="zh-Hans" altLang="en-US" dirty="0"/>
              <a:t>配置文件</a:t>
            </a:r>
            <a:endParaRPr lang="en-US" altLang="zh-Hans" dirty="0"/>
          </a:p>
          <a:p>
            <a:pPr marL="1143000" lvl="2" indent="-228600">
              <a:buFont typeface="+mj-lt"/>
              <a:buAutoNum type="arabicPeriod"/>
            </a:pPr>
            <a:r>
              <a:rPr lang="en-US" altLang="zh-Hans" dirty="0"/>
              <a:t>Container</a:t>
            </a:r>
            <a:r>
              <a:rPr lang="zh-Hans" altLang="en-US" dirty="0"/>
              <a:t>存储和解析感知数据，抽取特征</a:t>
            </a:r>
            <a:endParaRPr lang="en-US" altLang="zh-Hans" dirty="0"/>
          </a:p>
          <a:p>
            <a:pPr marL="1143000" lvl="2" indent="-228600">
              <a:buFont typeface="+mj-lt"/>
              <a:buAutoNum type="arabicPeriod"/>
            </a:pPr>
            <a:r>
              <a:rPr lang="en-US" altLang="zh-Hans" dirty="0"/>
              <a:t>Dag</a:t>
            </a:r>
            <a:r>
              <a:rPr lang="zh-Hans" altLang="en-US" dirty="0"/>
              <a:t>：</a:t>
            </a:r>
            <a:r>
              <a:rPr lang="en-US" altLang="zh-Hans" dirty="0" err="1"/>
              <a:t>cybertronRT</a:t>
            </a:r>
            <a:r>
              <a:rPr lang="zh-Hans" altLang="en-US" dirty="0"/>
              <a:t>配置</a:t>
            </a:r>
            <a:endParaRPr lang="en-US" altLang="zh-Hans" dirty="0"/>
          </a:p>
          <a:p>
            <a:pPr marL="1143000" lvl="2" indent="-228600">
              <a:buFont typeface="+mj-lt"/>
              <a:buAutoNum type="arabicPeriod"/>
            </a:pPr>
            <a:r>
              <a:rPr lang="en-US" altLang="zh-Hans" dirty="0"/>
              <a:t>Data</a:t>
            </a:r>
            <a:r>
              <a:rPr lang="zh-Hans" altLang="en-US" dirty="0"/>
              <a:t>：训练好的模型文件</a:t>
            </a:r>
            <a:endParaRPr lang="en-US" altLang="zh-Hans" dirty="0"/>
          </a:p>
          <a:p>
            <a:pPr marL="1143000" lvl="2" indent="-228600">
              <a:buFont typeface="+mj-lt"/>
              <a:buAutoNum type="arabicPeriod"/>
            </a:pPr>
            <a:r>
              <a:rPr lang="en-US" altLang="zh-Hans" dirty="0"/>
              <a:t>Evaluator</a:t>
            </a:r>
            <a:r>
              <a:rPr lang="zh-Hans" altLang="en-US" dirty="0"/>
              <a:t>：组合特征，模型推理</a:t>
            </a:r>
            <a:endParaRPr lang="en-US" altLang="zh-Hans" dirty="0"/>
          </a:p>
          <a:p>
            <a:pPr marL="1143000" lvl="2" indent="-228600">
              <a:buFont typeface="+mj-lt"/>
              <a:buAutoNum type="arabicPeriod"/>
            </a:pPr>
            <a:r>
              <a:rPr lang="en-US" altLang="zh-Hans" dirty="0"/>
              <a:t>Image</a:t>
            </a:r>
            <a:r>
              <a:rPr lang="zh-Hans" altLang="en-US" dirty="0"/>
              <a:t>：</a:t>
            </a:r>
            <a:endParaRPr lang="en-US" altLang="zh-Hans" dirty="0"/>
          </a:p>
          <a:p>
            <a:pPr marL="1143000" lvl="2" indent="-228600">
              <a:buFont typeface="+mj-lt"/>
              <a:buAutoNum type="arabicPeriod"/>
            </a:pPr>
            <a:r>
              <a:rPr lang="en-US" altLang="zh-Hans" dirty="0"/>
              <a:t>Launch</a:t>
            </a:r>
            <a:r>
              <a:rPr lang="zh-Hans" altLang="en-US" dirty="0"/>
              <a:t>：</a:t>
            </a:r>
            <a:r>
              <a:rPr lang="en-US" altLang="zh-Hans" dirty="0" err="1"/>
              <a:t>cybertron</a:t>
            </a:r>
            <a:r>
              <a:rPr lang="zh-Hans" altLang="en-US" dirty="0"/>
              <a:t>启动方式</a:t>
            </a:r>
            <a:endParaRPr lang="en-US" altLang="zh-Hans" dirty="0"/>
          </a:p>
          <a:p>
            <a:pPr marL="1143000" lvl="2" indent="-228600">
              <a:buFont typeface="+mj-lt"/>
              <a:buAutoNum type="arabicPeriod"/>
            </a:pPr>
            <a:r>
              <a:rPr lang="en-US" altLang="zh-Hans" dirty="0"/>
              <a:t>Network</a:t>
            </a:r>
            <a:r>
              <a:rPr lang="zh-Hans" altLang="en-US" dirty="0"/>
              <a:t>：</a:t>
            </a:r>
            <a:r>
              <a:rPr lang="en-US" altLang="zh-Hans" dirty="0"/>
              <a:t>Eigen</a:t>
            </a:r>
            <a:r>
              <a:rPr lang="zh-Hans" altLang="en-US" dirty="0"/>
              <a:t>写的推理层</a:t>
            </a:r>
            <a:endParaRPr lang="en-US" altLang="zh-Hans" dirty="0"/>
          </a:p>
          <a:p>
            <a:pPr marL="1143000" lvl="2" indent="-228600">
              <a:buFont typeface="+mj-lt"/>
              <a:buAutoNum type="arabicPeriod"/>
            </a:pPr>
            <a:r>
              <a:rPr lang="en-US" altLang="zh-Hans" dirty="0"/>
              <a:t>Predictor</a:t>
            </a:r>
            <a:r>
              <a:rPr lang="zh-Hans" altLang="en-US" dirty="0"/>
              <a:t>：绘制出轨迹</a:t>
            </a:r>
            <a:endParaRPr lang="en-US" altLang="zh-Hans" dirty="0"/>
          </a:p>
          <a:p>
            <a:pPr marL="1143000" lvl="2" indent="-228600">
              <a:buFont typeface="+mj-lt"/>
              <a:buAutoNum type="arabicPeriod"/>
            </a:pPr>
            <a:r>
              <a:rPr lang="en-US" altLang="zh-Hans" dirty="0"/>
              <a:t>Proto</a:t>
            </a:r>
            <a:r>
              <a:rPr lang="zh-Hans" altLang="en-US" dirty="0"/>
              <a:t>：数据存储方式</a:t>
            </a:r>
            <a:endParaRPr lang="en-US" altLang="zh-Hans" dirty="0"/>
          </a:p>
          <a:p>
            <a:pPr marL="1143000" lvl="2" indent="-228600">
              <a:buFont typeface="+mj-lt"/>
              <a:buAutoNum type="arabicPeriod"/>
            </a:pPr>
            <a:r>
              <a:rPr lang="en-US" altLang="zh-Hans" dirty="0"/>
              <a:t>Scenario</a:t>
            </a:r>
            <a:r>
              <a:rPr lang="zh-Hans" altLang="en-US" dirty="0"/>
              <a:t>：应该是场景分类的方法，貌似是没有完成</a:t>
            </a:r>
            <a:endParaRPr lang="en-US" altLang="zh-Hans" dirty="0"/>
          </a:p>
          <a:p>
            <a:pPr marL="1143000" lvl="2" indent="-228600">
              <a:buFont typeface="+mj-lt"/>
              <a:buAutoNum type="arabicPeriod"/>
            </a:pPr>
            <a:r>
              <a:rPr lang="en-US" altLang="zh-Hans" dirty="0" err="1"/>
              <a:t>Testdata</a:t>
            </a:r>
            <a:r>
              <a:rPr lang="zh-Hans" altLang="en-US" dirty="0"/>
              <a:t>：</a:t>
            </a:r>
            <a:endParaRPr lang="en-US" altLang="zh-Hans" dirty="0"/>
          </a:p>
          <a:p>
            <a:pPr marL="1143000" lvl="2" indent="-228600">
              <a:buFont typeface="+mj-lt"/>
              <a:buAutoNum type="arabicPeriod"/>
            </a:pPr>
            <a:r>
              <a:rPr lang="en-US" altLang="zh-Hans" dirty="0" err="1"/>
              <a:t>Util</a:t>
            </a:r>
            <a:r>
              <a:rPr lang="zh-Hans" altLang="en-US" dirty="0"/>
              <a:t>：</a:t>
            </a:r>
            <a:endParaRPr lang="en-US" altLang="zh-Hans" dirty="0"/>
          </a:p>
          <a:p>
            <a:pPr marL="1143000" lvl="2" indent="-228600">
              <a:buFont typeface="+mj-lt"/>
              <a:buAutoNum type="arabicPeriod"/>
            </a:pPr>
            <a:r>
              <a:rPr lang="en-US" altLang="zh-Hans" dirty="0"/>
              <a:t>Component</a:t>
            </a:r>
            <a:r>
              <a:rPr lang="zh-Hans" altLang="en-US" dirty="0"/>
              <a:t>：</a:t>
            </a:r>
            <a:r>
              <a:rPr lang="en-US" altLang="zh-Hans" dirty="0" err="1"/>
              <a:t>ROSNode</a:t>
            </a:r>
            <a:r>
              <a:rPr lang="zh-Hans" altLang="en-US" dirty="0"/>
              <a:t>一样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重点介绍三部分</a:t>
            </a:r>
            <a:endParaRPr lang="en-US" altLang="zh-Han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412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数据</a:t>
            </a:r>
            <a:r>
              <a:rPr lang="en-US" altLang="zh-Hans" dirty="0"/>
              <a:t>Pipeline</a:t>
            </a:r>
            <a:r>
              <a:rPr lang="zh-Hans" altLang="en-US" dirty="0"/>
              <a:t>工作可以说是机器学习里面最重要的部分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我拿预测任务来做讲解，但是这也可以是其他任何一个机器学习任务的样本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三部分任务：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样本工程：感知消息过滤、无意义样本、样本平衡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特征工程：特征选取工作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模型优化：涉及更好的网络，比如</a:t>
            </a:r>
            <a:r>
              <a:rPr lang="en-US" altLang="zh-Hans" dirty="0"/>
              <a:t>GRU</a:t>
            </a:r>
            <a:r>
              <a:rPr lang="zh-Hans" altLang="en-US" dirty="0"/>
              <a:t>、</a:t>
            </a:r>
            <a:r>
              <a:rPr lang="en-US" altLang="zh-Hans" dirty="0"/>
              <a:t>TCN</a:t>
            </a:r>
            <a:r>
              <a:rPr lang="zh-Hans" altLang="en-US" dirty="0"/>
              <a:t>进行不断尝试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离线端：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zh-Hans" dirty="0"/>
              <a:t>record-&gt;</a:t>
            </a:r>
            <a:r>
              <a:rPr lang="zh-Hans" altLang="en-US" dirty="0"/>
              <a:t>特征提取</a:t>
            </a:r>
            <a:r>
              <a:rPr lang="en-US" altLang="zh-Hans" dirty="0"/>
              <a:t>-&gt;</a:t>
            </a:r>
            <a:r>
              <a:rPr lang="zh-Hans" altLang="en-US" dirty="0"/>
              <a:t>原始特征筛选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zh-Hans" dirty="0"/>
              <a:t>Record-&gt;</a:t>
            </a:r>
            <a:r>
              <a:rPr lang="zh-Hans" altLang="en-US" dirty="0"/>
              <a:t>样本清洗</a:t>
            </a:r>
            <a:r>
              <a:rPr lang="en-US" altLang="zh-Hans" dirty="0"/>
              <a:t>-&gt;</a:t>
            </a:r>
            <a:r>
              <a:rPr lang="zh-Hans" altLang="en-US" dirty="0"/>
              <a:t>选出正确的</a:t>
            </a:r>
            <a:r>
              <a:rPr lang="en-US" altLang="zh-Hans" dirty="0"/>
              <a:t>Label</a:t>
            </a:r>
            <a:r>
              <a:rPr lang="zh-Hans" altLang="en-US" dirty="0"/>
              <a:t>（</a:t>
            </a:r>
            <a:r>
              <a:rPr lang="en-US" altLang="zh-Hans" dirty="0"/>
              <a:t>3s</a:t>
            </a:r>
            <a:r>
              <a:rPr lang="zh-Hans" altLang="en-US" dirty="0"/>
              <a:t>后的位置，在哪条</a:t>
            </a:r>
            <a:r>
              <a:rPr lang="en-US" altLang="zh-Hans" dirty="0"/>
              <a:t>lane</a:t>
            </a:r>
            <a:r>
              <a:rPr lang="zh-Hans" altLang="en-US" dirty="0"/>
              <a:t>上）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训练</a:t>
            </a:r>
            <a:r>
              <a:rPr lang="en-US" altLang="zh-Hans" dirty="0"/>
              <a:t>RNN</a:t>
            </a:r>
            <a:r>
              <a:rPr lang="zh-Hans" altLang="en-US" dirty="0"/>
              <a:t>模型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在线端：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消息（感知、地图、定位）</a:t>
            </a:r>
            <a:r>
              <a:rPr lang="en-US" altLang="zh-Hans" dirty="0"/>
              <a:t>-&gt;</a:t>
            </a:r>
            <a:r>
              <a:rPr lang="zh-Hans" altLang="en-US" dirty="0"/>
              <a:t>特征抽取</a:t>
            </a:r>
            <a:r>
              <a:rPr lang="en-US" altLang="zh-Hans" dirty="0"/>
              <a:t>-&gt;</a:t>
            </a:r>
            <a:r>
              <a:rPr lang="zh-Hans" altLang="en-US" dirty="0"/>
              <a:t>用模型推理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045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再列一个数据</a:t>
            </a:r>
            <a:r>
              <a:rPr lang="en-US" altLang="zh-Hans" dirty="0"/>
              <a:t>Pipeline</a:t>
            </a:r>
            <a:r>
              <a:rPr lang="zh-Hans" altLang="en-US" dirty="0"/>
              <a:t>的例子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这是</a:t>
            </a:r>
            <a:r>
              <a:rPr lang="en-US" altLang="zh-Hans" dirty="0" err="1"/>
              <a:t>Waymo</a:t>
            </a:r>
            <a:r>
              <a:rPr lang="zh-Hans" altLang="en-US" dirty="0"/>
              <a:t>的一个数据流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不仅是预测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感知、规划也在这个框架里面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这里很重要的一个工作就是</a:t>
            </a:r>
            <a:r>
              <a:rPr lang="en-US" altLang="zh-Hans" dirty="0" err="1"/>
              <a:t>Lebel</a:t>
            </a:r>
            <a:r>
              <a:rPr lang="zh-Hans" altLang="en-US" dirty="0"/>
              <a:t>和</a:t>
            </a:r>
            <a:r>
              <a:rPr lang="en-US" altLang="zh-Hans" dirty="0"/>
              <a:t>auto</a:t>
            </a:r>
            <a:r>
              <a:rPr lang="zh-Hans" altLang="en-US" dirty="0"/>
              <a:t> </a:t>
            </a:r>
            <a:r>
              <a:rPr lang="en-US" altLang="zh-Hans" dirty="0"/>
              <a:t>label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通过部分小数据集作为启发，来自动化标注更多的数据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结合人工</a:t>
            </a:r>
            <a:r>
              <a:rPr lang="en-US" altLang="zh-Hans" dirty="0"/>
              <a:t>Label</a:t>
            </a:r>
            <a:r>
              <a:rPr lang="zh-Hans" altLang="en-US" dirty="0"/>
              <a:t>一起产生大量数据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模型这部分他们也是</a:t>
            </a:r>
            <a:r>
              <a:rPr lang="en-US" altLang="zh-Hans" dirty="0" err="1"/>
              <a:t>AutoML</a:t>
            </a:r>
            <a:r>
              <a:rPr lang="zh-Hans" altLang="en-US" dirty="0"/>
              <a:t>的方式自学习优化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让整个循环图运转起来，不断提升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710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对障碍物</a:t>
            </a:r>
            <a:r>
              <a:rPr lang="en-US" altLang="zh-Hans" dirty="0"/>
              <a:t>behavior</a:t>
            </a:r>
            <a:r>
              <a:rPr lang="zh-Hans" altLang="en-US" dirty="0"/>
              <a:t>级别进行预测后，我们还需要生成对应的轨迹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轨迹生成也就是</a:t>
            </a:r>
            <a:r>
              <a:rPr lang="en-US" altLang="zh-Hans" dirty="0"/>
              <a:t>Apollo</a:t>
            </a:r>
            <a:r>
              <a:rPr lang="zh-Hans" altLang="en-US" dirty="0"/>
              <a:t>中对应的</a:t>
            </a:r>
            <a:r>
              <a:rPr lang="en-US" altLang="zh-Hans" dirty="0"/>
              <a:t>Predictor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zh-Hans" dirty="0"/>
              <a:t>A-&gt;B</a:t>
            </a:r>
            <a:r>
              <a:rPr lang="zh-Hans" altLang="en-US" dirty="0"/>
              <a:t>是怎么过去的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不能有折角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zh-Hans" dirty="0" err="1"/>
              <a:t>Kalman</a:t>
            </a:r>
            <a:r>
              <a:rPr lang="zh-Hans" altLang="en-US" dirty="0"/>
              <a:t> </a:t>
            </a:r>
            <a:r>
              <a:rPr lang="en-US" altLang="zh-Hans" dirty="0"/>
              <a:t>Filter</a:t>
            </a:r>
            <a:r>
              <a:rPr lang="zh-Hans" altLang="en-US" dirty="0"/>
              <a:t>拟合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多项式拟合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用模型来输出一个速度，根据运动学方程进行推理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515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接下来给大家讲讲车辆预测方面目前最新的研究成果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首先预测任务没有很好的数据集，大部分公司都会产出一个自己的数据集，没有标准库，相对通用一点的有美国</a:t>
            </a:r>
            <a:r>
              <a:rPr lang="en-US" altLang="zh-Hans" dirty="0"/>
              <a:t>101</a:t>
            </a:r>
            <a:r>
              <a:rPr lang="zh-Hans" altLang="en-US" dirty="0"/>
              <a:t>公路的一份数据集，但是也只是相对用的多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因为每个公司都又不一样的理解，</a:t>
            </a:r>
            <a:r>
              <a:rPr lang="en-US" altLang="zh-Hans" dirty="0"/>
              <a:t>Apollo</a:t>
            </a:r>
            <a:r>
              <a:rPr lang="zh-Hans" altLang="en-US" dirty="0"/>
              <a:t>有自己的轨迹数据集，但是主要问题是这些预测任务需要和</a:t>
            </a:r>
            <a:r>
              <a:rPr lang="en-US" altLang="zh-Hans" dirty="0" err="1"/>
              <a:t>HDMap</a:t>
            </a:r>
            <a:r>
              <a:rPr lang="zh-Hans" altLang="en-US" dirty="0"/>
              <a:t>结合来抽取特征，而</a:t>
            </a:r>
            <a:r>
              <a:rPr lang="en-US" altLang="zh-Hans" dirty="0" err="1"/>
              <a:t>HDMap</a:t>
            </a:r>
            <a:r>
              <a:rPr lang="zh-Hans" altLang="en-US" dirty="0"/>
              <a:t>是不能开放出去的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因此大部分数据集都把特征已经转好了，这样也就失去了意义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en-US" altLang="zh-Hans" dirty="0"/>
              <a:t>18</a:t>
            </a:r>
            <a:r>
              <a:rPr lang="zh-Hans" altLang="en-US" dirty="0"/>
              <a:t>年年中 </a:t>
            </a:r>
            <a:r>
              <a:rPr lang="en-US" altLang="zh-Hans" dirty="0"/>
              <a:t>Uber</a:t>
            </a:r>
            <a:r>
              <a:rPr lang="zh-Hans" altLang="en-US" dirty="0"/>
              <a:t> 最新研究论文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使用图来描述，这样对环境的描述非常充分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既然是图，那么理所当然使用</a:t>
            </a:r>
            <a:r>
              <a:rPr lang="en-US" altLang="zh-Hans" dirty="0"/>
              <a:t>CNN</a:t>
            </a:r>
            <a:r>
              <a:rPr lang="zh-Hans" altLang="en-US" dirty="0"/>
              <a:t>来训练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zh-Hans" dirty="0"/>
              <a:t>Reset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zh-Hans" dirty="0"/>
              <a:t>VGG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zh-Hans" dirty="0" err="1"/>
              <a:t>Nasnet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直接生成了轨迹，是一个回归任务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网络结果如下图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缺点：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计算时延问题很严重，在线运行困难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回归问题造成了很大的不稳定性，对交通规则的理解也有所欠缺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endParaRPr lang="en-US" altLang="zh-Han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851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Hans" dirty="0" err="1"/>
              <a:t>Waymo</a:t>
            </a:r>
            <a:r>
              <a:rPr lang="zh-Hans" altLang="en-US" dirty="0"/>
              <a:t>今年年初的一篇论文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将预测和规划相结合（没有控制），称之为</a:t>
            </a:r>
            <a:r>
              <a:rPr lang="en-US" altLang="zh-Hans" dirty="0"/>
              <a:t>mid-mid</a:t>
            </a:r>
            <a:r>
              <a:rPr lang="zh-Hans" altLang="en-US" dirty="0"/>
              <a:t> </a:t>
            </a:r>
            <a:r>
              <a:rPr lang="en-US" altLang="zh-Hans" dirty="0"/>
              <a:t>learning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Hans" dirty="0"/>
              <a:t>Chauffeur</a:t>
            </a:r>
            <a:r>
              <a:rPr lang="zh-Hans" altLang="en-US" dirty="0"/>
              <a:t>是</a:t>
            </a:r>
            <a:r>
              <a:rPr lang="en-US" altLang="zh-Hans" dirty="0"/>
              <a:t>google</a:t>
            </a:r>
            <a:r>
              <a:rPr lang="zh-Hans" altLang="en-US" dirty="0"/>
              <a:t>无人车最早项目的名称，司机的意思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输入是历史的一系列图，包括地图、交通规则、限速</a:t>
            </a:r>
            <a:r>
              <a:rPr lang="en-US" altLang="zh-Han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181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网络做的是个多任务，非常丰富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从输入进入了特征网络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分为</a:t>
            </a:r>
            <a:r>
              <a:rPr lang="en-US" altLang="zh-Hans" dirty="0"/>
              <a:t>Agent</a:t>
            </a:r>
            <a:r>
              <a:rPr lang="zh-Hans" altLang="en-US" dirty="0"/>
              <a:t>网络和环境网络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en-US" altLang="zh-Hans" dirty="0"/>
              <a:t>Loss</a:t>
            </a:r>
            <a:r>
              <a:rPr lang="zh-Hans" altLang="en-US" dirty="0"/>
              <a:t>非常丰富</a:t>
            </a:r>
            <a:endParaRPr lang="en-US" altLang="zh-Hans" dirty="0"/>
          </a:p>
          <a:p>
            <a:pPr marL="1143000" lvl="2" indent="-228600">
              <a:buFont typeface="+mj-lt"/>
              <a:buAutoNum type="arabicPeriod"/>
            </a:pPr>
            <a:r>
              <a:rPr lang="zh-Hans" altLang="en-US" dirty="0"/>
              <a:t>自身车辆的</a:t>
            </a:r>
            <a:r>
              <a:rPr lang="en-US" altLang="zh-Hans" dirty="0"/>
              <a:t>loss</a:t>
            </a:r>
            <a:r>
              <a:rPr lang="zh-Hans" altLang="en-US" dirty="0"/>
              <a:t>：</a:t>
            </a:r>
            <a:r>
              <a:rPr lang="en-US" altLang="zh-Hans" dirty="0"/>
              <a:t>heading</a:t>
            </a:r>
            <a:r>
              <a:rPr lang="zh-Hans" altLang="en-US" dirty="0"/>
              <a:t>、速度、航迹点</a:t>
            </a:r>
            <a:endParaRPr lang="en-US" altLang="zh-Hans" dirty="0"/>
          </a:p>
          <a:p>
            <a:pPr marL="1143000" lvl="2" indent="-228600">
              <a:buFont typeface="+mj-lt"/>
              <a:buAutoNum type="arabicPeriod"/>
            </a:pPr>
            <a:r>
              <a:rPr lang="en-US" altLang="zh-Hans" dirty="0" err="1"/>
              <a:t>Heatmap</a:t>
            </a:r>
            <a:r>
              <a:rPr lang="zh-Hans" altLang="en-US" dirty="0"/>
              <a:t>：参考人类的驾驶经验（模仿学习），在道路中心、碰撞是什么</a:t>
            </a:r>
            <a:endParaRPr lang="en-US" altLang="zh-Hans" dirty="0"/>
          </a:p>
          <a:p>
            <a:pPr marL="1143000" lvl="2" indent="-228600">
              <a:buFont typeface="+mj-lt"/>
              <a:buAutoNum type="arabicPeriod"/>
            </a:pPr>
            <a:r>
              <a:rPr lang="zh-Hans" altLang="en-US" dirty="0"/>
              <a:t>路网的</a:t>
            </a:r>
            <a:r>
              <a:rPr lang="en-US" altLang="zh-Hans" dirty="0"/>
              <a:t>loss</a:t>
            </a:r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通过仿真形成一个闭环数据流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在仿真里面不断提升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打开网页看看效果</a:t>
            </a:r>
            <a:endParaRPr lang="en-US" altLang="zh-Han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358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最后给大家简单介绍介绍行人预测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主要是介绍下行人预测和车辆预测的不一样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介绍</a:t>
            </a:r>
            <a:r>
              <a:rPr lang="en-US" altLang="zh-Hans" dirty="0" err="1"/>
              <a:t>Lifeifei</a:t>
            </a:r>
            <a:r>
              <a:rPr lang="zh-Hans" altLang="en-US" dirty="0"/>
              <a:t> 团队的几篇优秀文章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行人预测在自动驾驶中非常重要也很难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一个是安全第一是自动驾驶的红线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行人随机性比较大，脑袋一想就可能换一个走法，更容易分神，比如看手机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行人交通规则限制很少，或者说很弱，交通法优先保护弱者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没有固定的运动学模型，变向急停都很容易，当然有姿态模型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正是上述原因，行人其实不太受地图约束，行人研究领域有一套相对标准的</a:t>
            </a:r>
            <a:r>
              <a:rPr lang="en-US" altLang="zh-Hans" dirty="0" err="1"/>
              <a:t>Benchmakr</a:t>
            </a:r>
            <a:r>
              <a:rPr lang="zh-Hans" altLang="en-US" dirty="0"/>
              <a:t>：</a:t>
            </a:r>
            <a:r>
              <a:rPr lang="en-US" altLang="zh-Hans" dirty="0"/>
              <a:t>ETH</a:t>
            </a:r>
            <a:r>
              <a:rPr lang="zh-Hans" altLang="en-US" dirty="0"/>
              <a:t>和</a:t>
            </a:r>
            <a:r>
              <a:rPr lang="en-US" altLang="zh-Hans" dirty="0"/>
              <a:t>UCY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429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Hans" dirty="0" err="1"/>
              <a:t>Lifeifei</a:t>
            </a:r>
            <a:r>
              <a:rPr lang="zh-Hans" altLang="en-US" dirty="0"/>
              <a:t> 团队是在机器人领域研究非常丰富的团队，特别是在机器人和人交互这块，很多优秀论文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对人的预测是他们的主要工作，</a:t>
            </a:r>
            <a:r>
              <a:rPr lang="en-US" altLang="zh-Hans" dirty="0"/>
              <a:t>CVPR</a:t>
            </a:r>
            <a:r>
              <a:rPr lang="zh-Hans" altLang="en-US" dirty="0"/>
              <a:t>几乎每年都有有错的进展在上面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en-US" altLang="zh-Hans" dirty="0"/>
              <a:t>Social</a:t>
            </a:r>
            <a:r>
              <a:rPr lang="zh-Hans" altLang="en-US" dirty="0"/>
              <a:t> </a:t>
            </a:r>
            <a:r>
              <a:rPr lang="en-US" altLang="zh-Hans" dirty="0"/>
              <a:t>LSTM</a:t>
            </a:r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在一般</a:t>
            </a:r>
            <a:r>
              <a:rPr lang="en-US" altLang="zh-Hans" dirty="0"/>
              <a:t>LSTM</a:t>
            </a:r>
            <a:r>
              <a:rPr lang="zh-Hans" altLang="en-US" dirty="0"/>
              <a:t>的基础上加入了</a:t>
            </a:r>
            <a:r>
              <a:rPr lang="en-US" altLang="zh-Hans" dirty="0"/>
              <a:t>pooling</a:t>
            </a:r>
            <a:r>
              <a:rPr lang="zh-Hans" altLang="en-US" dirty="0"/>
              <a:t>层，增加了人和人的交互信息作为</a:t>
            </a:r>
            <a:r>
              <a:rPr lang="en-US" altLang="zh-Hans" dirty="0"/>
              <a:t>LSTM</a:t>
            </a:r>
            <a:r>
              <a:rPr lang="zh-Hans" altLang="en-US" dirty="0"/>
              <a:t>的</a:t>
            </a:r>
            <a:r>
              <a:rPr lang="en-US" altLang="zh-Hans" dirty="0"/>
              <a:t>h</a:t>
            </a:r>
            <a:r>
              <a:rPr lang="zh-Hans" altLang="en-US" dirty="0"/>
              <a:t>参数相互传递和影响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698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第一部分，给大家总览一下</a:t>
            </a:r>
            <a:r>
              <a:rPr lang="en-US" altLang="zh-Hans" dirty="0"/>
              <a:t>PNC</a:t>
            </a:r>
            <a:r>
              <a:rPr lang="zh-Hans" altLang="en-US" dirty="0"/>
              <a:t>模块的以及在无人车的系统里面的位置</a:t>
            </a:r>
            <a:endParaRPr lang="en-US" altLang="zh-Han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在</a:t>
            </a:r>
            <a:r>
              <a:rPr lang="en-US" altLang="zh-Hans" dirty="0"/>
              <a:t>Social</a:t>
            </a:r>
            <a:r>
              <a:rPr lang="zh-Hans" altLang="en-US" dirty="0"/>
              <a:t> </a:t>
            </a:r>
            <a:r>
              <a:rPr lang="en-US" altLang="zh-Hans" dirty="0"/>
              <a:t>LSTM</a:t>
            </a:r>
            <a:r>
              <a:rPr lang="zh-Hans" altLang="en-US" dirty="0"/>
              <a:t>的基础上使用的</a:t>
            </a:r>
            <a:r>
              <a:rPr lang="en-US" altLang="zh-Hans" dirty="0"/>
              <a:t>GAN</a:t>
            </a:r>
            <a:r>
              <a:rPr lang="zh-Hans" altLang="en-US" dirty="0"/>
              <a:t>网络的训练方法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增强了人与人的交互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这里</a:t>
            </a:r>
            <a:r>
              <a:rPr lang="en-US" altLang="zh-Hans" dirty="0" err="1"/>
              <a:t>Github</a:t>
            </a:r>
            <a:r>
              <a:rPr lang="zh-Hans" altLang="en-US" dirty="0"/>
              <a:t>上有他们放出的完整代码，写的很好，希望大家能去自己跑一遍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数据集我给大家先下载稍后发群里，可以先看一下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865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今年年初的一篇非常不错的论文，也是将预测任务更进一步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将预测和感知结合，形成一个多任务网络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从行人的姿态和行人的目标任务同时进行解析，并输出轨迹点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如上图网络所示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行人的姿态行为模型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行人的意图模型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地图的编码方式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最后解析成两部分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4838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环境信息也通过网络进行交互影响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最终输出通过</a:t>
            </a:r>
            <a:r>
              <a:rPr lang="en-US" altLang="zh-Hans" dirty="0"/>
              <a:t>grid</a:t>
            </a:r>
            <a:r>
              <a:rPr lang="zh-Hans" altLang="en-US" dirty="0"/>
              <a:t> </a:t>
            </a:r>
            <a:r>
              <a:rPr lang="en-US" altLang="zh-Hans" dirty="0"/>
              <a:t>map</a:t>
            </a:r>
            <a:r>
              <a:rPr lang="zh-Hans" altLang="en-US" dirty="0"/>
              <a:t>方式预测会出现在哪个网格中，并根据网络里做一个小的回归计算出具体位置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另一个输出这是行人的要做的事情</a:t>
            </a:r>
            <a:r>
              <a:rPr lang="en-US" altLang="zh-Hans" dirty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915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最后总结一下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271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作业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2386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又是这张图，上周给大家介绍过了，我们已经依次讲过了感知、地图、定位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今天讲的预测，其实就是</a:t>
            </a:r>
            <a:r>
              <a:rPr lang="en-US" altLang="zh-Hans" dirty="0"/>
              <a:t>Planning</a:t>
            </a:r>
            <a:r>
              <a:rPr lang="zh-Hans" altLang="en-US" dirty="0"/>
              <a:t>的一部分，明天我们还讲继续讲解</a:t>
            </a:r>
            <a:r>
              <a:rPr lang="en-US" altLang="zh-Hans" dirty="0"/>
              <a:t>Planning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Hans" dirty="0"/>
              <a:t>Planning</a:t>
            </a:r>
            <a:r>
              <a:rPr lang="zh-Hans" altLang="en-US" dirty="0"/>
              <a:t>类比的是人的大脑，将周围信息汇总后，对环境的变化做出判断，并设计一条我们想要走的路，这就是</a:t>
            </a:r>
            <a:r>
              <a:rPr lang="en-US" altLang="zh-Hans" dirty="0"/>
              <a:t>Planning</a:t>
            </a:r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预测模块正好是</a:t>
            </a:r>
            <a:r>
              <a:rPr lang="en-US" altLang="zh-Hans" dirty="0"/>
              <a:t>Planning</a:t>
            </a:r>
            <a:r>
              <a:rPr lang="zh-Hans" altLang="en-US" dirty="0"/>
              <a:t>的前哨站，负责感知周围的变化以及他们的意图（这非常重要）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意图理解也是非常难得一个部分，需要大量人类经验和知识以及泛化能力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包括今天开始，后面四节课其实讲的都是</a:t>
            </a:r>
            <a:r>
              <a:rPr lang="en-US" altLang="zh-Hans" dirty="0"/>
              <a:t>Planning</a:t>
            </a:r>
            <a:r>
              <a:rPr lang="zh-Hans" altLang="en-US" dirty="0"/>
              <a:t> 和 </a:t>
            </a:r>
            <a:r>
              <a:rPr lang="en-US" altLang="zh-Hans" dirty="0"/>
              <a:t>Control</a:t>
            </a:r>
            <a:r>
              <a:rPr lang="zh-Hans" altLang="en-US" dirty="0"/>
              <a:t>，而我们所谓的</a:t>
            </a:r>
            <a:r>
              <a:rPr lang="en-US" altLang="zh-Hans" dirty="0"/>
              <a:t>PNC</a:t>
            </a:r>
            <a:r>
              <a:rPr lang="zh-Hans" altLang="en-US" dirty="0"/>
              <a:t>模块（各大招聘上写的团队名就是这个）指的正是</a:t>
            </a:r>
            <a:r>
              <a:rPr lang="en-US" altLang="zh-Hans" dirty="0"/>
              <a:t>Planning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Control</a:t>
            </a:r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今天明天是预测和规划；下周是控制和强化学习下的应用（强化学习主要就是在机器人学、规划用的比较好，感知是不可行的，这个下周再细讲）</a:t>
            </a:r>
            <a:endParaRPr lang="en-US" altLang="zh-Han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137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Hans" dirty="0"/>
              <a:t>PNC</a:t>
            </a:r>
            <a:r>
              <a:rPr lang="zh-Hans" altLang="en-US" dirty="0"/>
              <a:t>：</a:t>
            </a:r>
            <a:r>
              <a:rPr lang="en-US" altLang="zh-Hans" dirty="0"/>
              <a:t>Planning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Control</a:t>
            </a:r>
            <a:r>
              <a:rPr lang="zh-Hans" altLang="en-US" dirty="0"/>
              <a:t>，具体到</a:t>
            </a:r>
            <a:r>
              <a:rPr lang="en-US" altLang="zh-Hans" dirty="0"/>
              <a:t>PNC</a:t>
            </a:r>
            <a:r>
              <a:rPr lang="zh-Hans" altLang="en-US" dirty="0"/>
              <a:t>里面有哪些内容，我这里列一个基本的框架结构图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绿框里面表示的就是</a:t>
            </a:r>
            <a:r>
              <a:rPr lang="en-US" altLang="zh-Hans" dirty="0"/>
              <a:t>PNC</a:t>
            </a:r>
            <a:r>
              <a:rPr lang="zh-Hans" altLang="en-US" dirty="0"/>
              <a:t>内部的模块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可以看到预测和</a:t>
            </a:r>
            <a:r>
              <a:rPr lang="en-US" altLang="zh-Hans" dirty="0"/>
              <a:t>Routing</a:t>
            </a:r>
            <a:r>
              <a:rPr lang="zh-Hans" altLang="en-US" dirty="0"/>
              <a:t>作为前哨站接收感知和定位、地图的消息，将处理后的结果给规划模块，再由规划模块将需要的轨迹给控制模块，最终控制模块和车辆</a:t>
            </a:r>
            <a:r>
              <a:rPr lang="en-US" altLang="zh-Hans" dirty="0" err="1"/>
              <a:t>Canbus</a:t>
            </a:r>
            <a:r>
              <a:rPr lang="zh-Hans" altLang="en-US" dirty="0"/>
              <a:t>系统进行结合输出，使车辆按照我们设定的目标无人驾驶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具体到</a:t>
            </a:r>
            <a:r>
              <a:rPr lang="en-US" altLang="zh-Hans" dirty="0"/>
              <a:t>Planning</a:t>
            </a:r>
            <a:r>
              <a:rPr lang="zh-Hans" altLang="en-US" dirty="0"/>
              <a:t>里面其实还分了很多细节技术，我简单列一下：决策、路径、速度，明天我们的课就是来讲具体</a:t>
            </a:r>
            <a:r>
              <a:rPr lang="en-US" altLang="zh-Hans" dirty="0"/>
              <a:t>Planning</a:t>
            </a:r>
            <a:r>
              <a:rPr lang="zh-Hans" altLang="en-US" dirty="0"/>
              <a:t>应该怎么做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整体的框架流程图就是这样，之前两个模块学习了感知和定位地图模块，大家应该已经有很一定认识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这里我也提一下：上节课最后晓老师也跟大家说了，其实我们的无人车课程讲的很宽泛很全面，但是当大家真正去找工作的时候，可能只会从事我们讲的这些模块的其中一个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比如感知对应的</a:t>
            </a:r>
            <a:r>
              <a:rPr lang="en-US" altLang="zh-Hans" dirty="0"/>
              <a:t>3D</a:t>
            </a:r>
            <a:r>
              <a:rPr lang="zh-Hans" altLang="en-US" dirty="0"/>
              <a:t>，</a:t>
            </a:r>
            <a:r>
              <a:rPr lang="en-US" altLang="zh-Hans" dirty="0"/>
              <a:t>2D</a:t>
            </a:r>
            <a:r>
              <a:rPr lang="zh-Hans" altLang="en-US" dirty="0"/>
              <a:t>，融合对吧，地图、定位、预测、规划（决策、</a:t>
            </a:r>
            <a:r>
              <a:rPr lang="en-US" altLang="zh-Hans" dirty="0"/>
              <a:t>Path</a:t>
            </a:r>
            <a:r>
              <a:rPr lang="zh-Hans" altLang="en-US" dirty="0"/>
              <a:t>等）、控制、仿真等等，确实是这样的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毕竟大部分人找的是初级职位，最开始的工作也是一点入手，逐渐做深，然后再拓宽，比如感知</a:t>
            </a:r>
            <a:r>
              <a:rPr lang="en-US" altLang="zh-Hans" dirty="0"/>
              <a:t>Tech</a:t>
            </a:r>
            <a:r>
              <a:rPr lang="zh-Hans" altLang="en-US" dirty="0"/>
              <a:t> </a:t>
            </a:r>
            <a:r>
              <a:rPr lang="en-US" altLang="zh-Hans" dirty="0"/>
              <a:t>Leader</a:t>
            </a:r>
            <a:r>
              <a:rPr lang="zh-Hans" altLang="en-US" dirty="0"/>
              <a:t>负责人可能就不能只会其中一个领域，而是要熟悉全局；比如</a:t>
            </a:r>
            <a:r>
              <a:rPr lang="en-US" altLang="zh-Hans" dirty="0"/>
              <a:t>PNC</a:t>
            </a:r>
            <a:r>
              <a:rPr lang="zh-Hans" altLang="en-US" dirty="0"/>
              <a:t>技术负责人肯定也不能只会预测、只懂规划，必须要有全局技术判断力（不是说你深入懂得每个细节，而是必须知道各模块的方向和边界），明白什么时候打破边界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我认为无人车目前的阶段还不是很成熟，技术还在变化，从事一个领域，需要对该领域技术全局有一定了解，对全栈能力有一定认识，大家现在在学习阶段，是最好掌握全局认知的时候，因此我们的课程也是像这样服务大家，让大家在全栈技术上有所认识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比如看上去现在预测和</a:t>
            </a:r>
            <a:r>
              <a:rPr lang="en-US" altLang="zh-Hans" dirty="0"/>
              <a:t>Planning</a:t>
            </a:r>
            <a:r>
              <a:rPr lang="zh-Hans" altLang="en-US" dirty="0"/>
              <a:t>是放在一起的，但是预测也可以和感知结合，能不能输出带有意图的感知结果？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比如控制看上去是规划模块的下游，但是也有学术界将无人车环境扰动当做控制扰动来解决，消除规划的信息完备要求，将规划和控制相结合，等等这样的例子还有很多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只有全面的认知才能有所创新，只有交叉的学习才能有所突破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不扯远了，大概的</a:t>
            </a:r>
            <a:r>
              <a:rPr lang="en-US" altLang="zh-Hans" dirty="0"/>
              <a:t>PNC</a:t>
            </a:r>
            <a:r>
              <a:rPr lang="zh-Hans" altLang="en-US" dirty="0"/>
              <a:t>模块就是上图这个绿框所示，我们后面几节课都会陆续讲到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428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Hans" altLang="en-US" dirty="0"/>
              <a:t>这里顺便给大家看一张图，这是</a:t>
            </a:r>
            <a:r>
              <a:rPr lang="en-US" altLang="zh-Hans" dirty="0"/>
              <a:t>2018</a:t>
            </a:r>
            <a:r>
              <a:rPr lang="zh-Hans" altLang="en-US" dirty="0"/>
              <a:t>年美国汽车管理局公布的自动驾驶报告，这里的指标叫</a:t>
            </a:r>
            <a:r>
              <a:rPr lang="en-US" altLang="zh-Hans" dirty="0"/>
              <a:t>MPI</a:t>
            </a:r>
            <a:r>
              <a:rPr lang="zh-Hans" altLang="en-US" dirty="0"/>
              <a:t>（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Miles per Intervention</a:t>
            </a:r>
            <a:r>
              <a:rPr lang="zh-Hans" altLang="en-US" dirty="0"/>
              <a:t>），是自动驾驶目前这阶段最重要的指标</a:t>
            </a:r>
            <a:endParaRPr lang="en-US" altLang="zh-Han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Hans" altLang="en-US" dirty="0"/>
              <a:t>公里接管数：分子是自动驾驶总里程，分母是人工接管或干预次数</a:t>
            </a:r>
            <a:endParaRPr lang="en-US" altLang="zh-Han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Hans" altLang="en-US" dirty="0"/>
              <a:t>可以看到</a:t>
            </a:r>
            <a:r>
              <a:rPr lang="en-US" altLang="zh-Hans" dirty="0" err="1"/>
              <a:t>Waymo</a:t>
            </a:r>
            <a:r>
              <a:rPr lang="zh-Hans" altLang="en-US" dirty="0"/>
              <a:t>的数据遥遥领先：</a:t>
            </a:r>
            <a:r>
              <a:rPr lang="en-US" altLang="zh-Hans" dirty="0"/>
              <a:t>17000</a:t>
            </a:r>
            <a:r>
              <a:rPr lang="zh-Hans" altLang="en-US" dirty="0"/>
              <a:t>；通用</a:t>
            </a:r>
            <a:r>
              <a:rPr lang="en-US" altLang="zh-Hans" dirty="0"/>
              <a:t>GM</a:t>
            </a:r>
            <a:r>
              <a:rPr lang="zh-Hans" altLang="en-US" dirty="0"/>
              <a:t>：</a:t>
            </a:r>
            <a:r>
              <a:rPr lang="en-US" altLang="zh-Hans" dirty="0"/>
              <a:t>8000</a:t>
            </a:r>
            <a:r>
              <a:rPr lang="zh-Hans" altLang="en-US" dirty="0"/>
              <a:t>；</a:t>
            </a:r>
            <a:r>
              <a:rPr lang="en-US" altLang="zh-Hans" dirty="0" err="1"/>
              <a:t>Zoox</a:t>
            </a:r>
            <a:r>
              <a:rPr lang="zh-Hans" altLang="en-US" dirty="0"/>
              <a:t>：</a:t>
            </a:r>
            <a:r>
              <a:rPr lang="en-US" altLang="zh-Hans" dirty="0"/>
              <a:t>3000</a:t>
            </a:r>
            <a:r>
              <a:rPr lang="zh-Hans" altLang="en-US" dirty="0"/>
              <a:t>；</a:t>
            </a:r>
            <a:r>
              <a:rPr lang="en-US" altLang="zh-Hans" dirty="0" err="1"/>
              <a:t>Nuro</a:t>
            </a:r>
            <a:r>
              <a:rPr lang="zh-Hans" altLang="en-US" dirty="0"/>
              <a:t>：</a:t>
            </a:r>
            <a:r>
              <a:rPr lang="en-US" altLang="zh-Hans" dirty="0"/>
              <a:t>1600</a:t>
            </a:r>
            <a:r>
              <a:rPr lang="zh-Hans" altLang="en-US" dirty="0"/>
              <a:t>；</a:t>
            </a:r>
            <a:r>
              <a:rPr lang="en-US" altLang="zh-Hans" dirty="0" err="1"/>
              <a:t>pony.AI</a:t>
            </a:r>
            <a:r>
              <a:rPr lang="zh-Hans" altLang="en-US" dirty="0"/>
              <a:t>（中国）：</a:t>
            </a:r>
            <a:r>
              <a:rPr lang="en-US" altLang="zh-Hans" dirty="0"/>
              <a:t>1600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Hans" altLang="en-US" dirty="0"/>
              <a:t>这里好多公司我基本上在概论课上都提到过，这个榜单也是可以给自动驾驶技术能力一定程度上的排序（并不绝对，比如非美国公司在上面其实体现的不全面）</a:t>
            </a:r>
            <a:endParaRPr lang="en-US" altLang="zh-Han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Hans" altLang="en-US" dirty="0"/>
              <a:t>我想说一点，这份报告后面有一个分析，对</a:t>
            </a:r>
            <a:r>
              <a:rPr lang="en-US" altLang="zh-Hans" dirty="0" err="1"/>
              <a:t>Waymo</a:t>
            </a:r>
            <a:r>
              <a:rPr lang="zh-Hans" altLang="en-US" dirty="0"/>
              <a:t>来说，到了目前比较成熟的阶段，出问题最多的就是</a:t>
            </a:r>
            <a:r>
              <a:rPr lang="en-US" altLang="zh-Hans" dirty="0"/>
              <a:t>PNC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Hans" dirty="0" err="1"/>
              <a:t>Waymo</a:t>
            </a:r>
            <a:r>
              <a:rPr lang="zh-Hans" altLang="en-US" dirty="0"/>
              <a:t>接管中 </a:t>
            </a:r>
            <a:r>
              <a:rPr lang="en-US" altLang="zh-Hans" dirty="0"/>
              <a:t>50%</a:t>
            </a:r>
            <a:r>
              <a:rPr lang="zh-Hans" altLang="en-US" dirty="0"/>
              <a:t>是 </a:t>
            </a:r>
            <a:r>
              <a:rPr lang="en-US" altLang="zh-Hans" dirty="0" err="1"/>
              <a:t>PnC</a:t>
            </a:r>
            <a:r>
              <a:rPr lang="zh-Hans" altLang="en-US" dirty="0"/>
              <a:t>的问题；</a:t>
            </a:r>
            <a:r>
              <a:rPr lang="en-US" altLang="zh-Hans" dirty="0"/>
              <a:t>25%</a:t>
            </a:r>
            <a:r>
              <a:rPr lang="zh-Hans" altLang="en-US" dirty="0"/>
              <a:t> 硬件问题；</a:t>
            </a:r>
            <a:r>
              <a:rPr lang="en-US" altLang="zh-Hans" dirty="0"/>
              <a:t>15% </a:t>
            </a:r>
            <a:r>
              <a:rPr lang="zh-Hans" altLang="en-US" dirty="0"/>
              <a:t>天气原因；</a:t>
            </a:r>
            <a:r>
              <a:rPr lang="en-US" altLang="zh-Hans" dirty="0"/>
              <a:t>5%</a:t>
            </a:r>
            <a:r>
              <a:rPr lang="zh-Hans" altLang="en-US" dirty="0"/>
              <a:t> 感知异常，可见</a:t>
            </a:r>
            <a:r>
              <a:rPr lang="en-US" altLang="zh-Hans" dirty="0" err="1"/>
              <a:t>PnC</a:t>
            </a:r>
            <a:r>
              <a:rPr lang="zh-Hans" altLang="en-US" dirty="0"/>
              <a:t>在自动驾驶研发后期的重要性</a:t>
            </a:r>
            <a:endParaRPr lang="en-US" altLang="zh-Han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Hans" altLang="en-US" dirty="0"/>
              <a:t>很多公司初期招人主要都是招感知工程师，因为这是无人车的第一步，也是初期出问题最多的地方</a:t>
            </a:r>
            <a:endParaRPr lang="en-US" altLang="zh-Han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Hans" altLang="en-US" dirty="0"/>
              <a:t>但是到了后期，也就是解决了路上</a:t>
            </a:r>
            <a:r>
              <a:rPr lang="en-US" altLang="zh-Hans" dirty="0"/>
              <a:t>99%</a:t>
            </a:r>
            <a:r>
              <a:rPr lang="zh-Hans" altLang="en-US" dirty="0"/>
              <a:t>的问题后，感知的问题逐渐收敛；而</a:t>
            </a:r>
            <a:r>
              <a:rPr lang="en-US" altLang="zh-Hans" dirty="0"/>
              <a:t>PNC</a:t>
            </a:r>
            <a:r>
              <a:rPr lang="zh-Hans" altLang="en-US" dirty="0"/>
              <a:t>的问题占比逐渐增多</a:t>
            </a:r>
            <a:endParaRPr lang="en-US" altLang="zh-Han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Hans" altLang="en-US" dirty="0"/>
              <a:t>大家可以想想，机器遇到的问题中最难就是数据量很小的泛化问题，我们也称为</a:t>
            </a:r>
            <a:r>
              <a:rPr lang="en-US" altLang="zh-Hans" dirty="0"/>
              <a:t>Corner</a:t>
            </a:r>
            <a:r>
              <a:rPr lang="zh-Hans" altLang="en-US" dirty="0"/>
              <a:t> </a:t>
            </a:r>
            <a:r>
              <a:rPr lang="en-US" altLang="zh-Hans" dirty="0"/>
              <a:t>Case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Hans" altLang="en-US" dirty="0"/>
              <a:t>人很多时候可以通过常识、通过经验来推理，但是机器很难，即使是最好的机器学习方法也需要很多相似数据的支撑</a:t>
            </a:r>
            <a:endParaRPr lang="en-US" altLang="zh-Han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Hans" dirty="0"/>
              <a:t>PNC</a:t>
            </a:r>
            <a:r>
              <a:rPr lang="zh-Hans" altLang="en-US" dirty="0"/>
              <a:t>往往遇到的</a:t>
            </a:r>
            <a:r>
              <a:rPr lang="en-US" altLang="zh-Hans" dirty="0" err="1"/>
              <a:t>CornerCase</a:t>
            </a:r>
            <a:r>
              <a:rPr lang="zh-Hans" altLang="en-US" dirty="0"/>
              <a:t>就是很偏很少见的情况，比如中国常见的无保护左转，什么叫无保护左转？左转时不保障你的优先级最高，出事故你需要负责</a:t>
            </a:r>
            <a:endParaRPr lang="en-US" altLang="zh-Han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Hans" altLang="en-US" dirty="0"/>
              <a:t>人开车往往会根据车流和试探的方式看看对向车辆是否让我们，如果不让那我就等等；让的话就赶紧开过去</a:t>
            </a:r>
            <a:endParaRPr lang="en-US" altLang="zh-Han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Hans" altLang="en-US" dirty="0"/>
              <a:t>这就是俗话说的：开车谁勇敢谁先走</a:t>
            </a:r>
            <a:endParaRPr lang="en-US" altLang="zh-Han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Hans" altLang="en-US" dirty="0"/>
              <a:t>那机器遇到这种情况就非常头痛，如何正确理解车辆的意图，以及和对方司机交互博弈，这是很难的</a:t>
            </a:r>
            <a:endParaRPr lang="en-US" altLang="zh-Han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Hans" dirty="0" err="1"/>
              <a:t>Waymo</a:t>
            </a:r>
            <a:r>
              <a:rPr lang="zh-Hans" altLang="en-US" dirty="0"/>
              <a:t>也承认过：无保护左转、和拥堵时汇入车流是无人车两大难点，而这都需要靠</a:t>
            </a:r>
            <a:r>
              <a:rPr lang="en-US" altLang="zh-Hans" dirty="0"/>
              <a:t>PNC</a:t>
            </a:r>
            <a:r>
              <a:rPr lang="zh-Hans" altLang="en-US" dirty="0"/>
              <a:t>的智能化来解决</a:t>
            </a:r>
            <a:endParaRPr lang="en-US" altLang="zh-Han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042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好，</a:t>
            </a:r>
            <a:r>
              <a:rPr lang="en-US" altLang="zh-Hans" dirty="0"/>
              <a:t>PNC</a:t>
            </a:r>
            <a:r>
              <a:rPr lang="zh-Hans" altLang="en-US" dirty="0"/>
              <a:t>概述就讲到这里，我们进入预测模块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首先给大家认识下预测任务是什么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首先，我们为什么需要预测？拿这个图为例，这辆小车被感知到在这个分岔路口上，在给我们规划之前，需要进一步知道这个车的走向，如果不知道走向，我们如何规划？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en-US" altLang="zh-Hans" dirty="0"/>
              <a:t>Tracking</a:t>
            </a:r>
            <a:r>
              <a:rPr lang="zh-Hans" altLang="en-US" dirty="0"/>
              <a:t> 和 预测可不一样，一个是简单递推下一个时刻或几时刻的位置，判断是否一致；预测是长时间推理，结合更多信息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右边这个图，红车是我们的无人车，</a:t>
            </a:r>
            <a:r>
              <a:rPr lang="en-US" altLang="zh-Hans" dirty="0"/>
              <a:t>t</a:t>
            </a:r>
            <a:r>
              <a:rPr lang="zh-Hans" altLang="en-US" dirty="0"/>
              <a:t>，小车、自行车、行人三种，他们在</a:t>
            </a:r>
            <a:r>
              <a:rPr lang="en-US" altLang="zh-Hans" dirty="0"/>
              <a:t>t+1,</a:t>
            </a:r>
            <a:r>
              <a:rPr lang="zh-Hans" altLang="en-US" dirty="0"/>
              <a:t> </a:t>
            </a:r>
            <a:r>
              <a:rPr lang="en-US" altLang="zh-Hans" dirty="0"/>
              <a:t>t+2,</a:t>
            </a:r>
            <a:r>
              <a:rPr lang="zh-Hans" altLang="en-US" dirty="0"/>
              <a:t> </a:t>
            </a:r>
            <a:r>
              <a:rPr lang="en-US" altLang="zh-Hans" dirty="0"/>
              <a:t>t+3</a:t>
            </a:r>
            <a:r>
              <a:rPr lang="zh-Hans" altLang="en-US" dirty="0"/>
              <a:t> </a:t>
            </a:r>
            <a:r>
              <a:rPr lang="en-US" altLang="zh-Hans" dirty="0"/>
              <a:t>…</a:t>
            </a:r>
            <a:r>
              <a:rPr lang="zh-Hans" altLang="en-US" dirty="0"/>
              <a:t> 多种类的障碍物预测、多数量的预测，哪些需要预测？哪些不需要？比如静止障碍物是不是需要预测？要启动的呢？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预测还是为感知结果进行一次滤波，消除一些不可理的感知，有了对场景更深刻的理解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预测的要求？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实时性，预测后还需要规划，不要大于</a:t>
            </a:r>
            <a:r>
              <a:rPr lang="en-US" altLang="zh-Hans" dirty="0"/>
              <a:t>100ms</a:t>
            </a:r>
            <a:r>
              <a:rPr lang="zh-Hans" altLang="en-US" dirty="0"/>
              <a:t>，障碍物很多，如果降低计算时延是个考验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准确性，不是要求多高精度但是误差不能太大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极端</a:t>
            </a:r>
            <a:r>
              <a:rPr lang="en-US" altLang="zh-Hans" dirty="0"/>
              <a:t>case</a:t>
            </a:r>
            <a:r>
              <a:rPr lang="zh-Hans" altLang="en-US" dirty="0"/>
              <a:t>的理解：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什么情况下行人是过马路？什么时候行人是去绕着车走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自行车什么时候是右转，什么时候是直行？概率是多少？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什么时候这个车会让你？什么时候不会？什么时候这个车会闯红灯？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可以想想，人是怎么思考这个问题的？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靠感觉？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靠经验？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其实人没有对预测做出一个单独的理解，而是和驾驶经验混合在了一起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所以说我们业界单独拆分预测是否合理也值得思考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686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两种方案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基于模型的方法：显然搞物理的同学会很兴奋这个方法，可分析性强，可调试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很容易结合上人类的经验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对</a:t>
            </a:r>
            <a:r>
              <a:rPr lang="en-US" altLang="zh-Hans" dirty="0"/>
              <a:t>Corner</a:t>
            </a:r>
            <a:r>
              <a:rPr lang="zh-Hans" altLang="en-US" dirty="0"/>
              <a:t> </a:t>
            </a:r>
            <a:r>
              <a:rPr lang="en-US" altLang="zh-Hans" dirty="0"/>
              <a:t>Case</a:t>
            </a:r>
            <a:r>
              <a:rPr lang="zh-Hans" altLang="en-US" dirty="0"/>
              <a:t>的理解也很好处理，遇到一个解决一个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上图中是直行还是右转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另一种基于数据驱动，也就是大家通常理解的机器学习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根据大量数据统计，结合神经网络，找到合适的概率</a:t>
            </a:r>
            <a:endParaRPr lang="en-US" altLang="zh-Hans" dirty="0"/>
          </a:p>
          <a:p>
            <a:pPr marL="685800" lvl="1" indent="-228600">
              <a:buFont typeface="+mj-lt"/>
              <a:buAutoNum type="arabicPeriod"/>
            </a:pPr>
            <a:r>
              <a:rPr lang="zh-Hans" altLang="en-US" dirty="0"/>
              <a:t>需要很多数据，但随着数据越来越完善，效果也会逐渐提升和收敛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右边这个图，给了大家看着两种方法的对比和数据流，</a:t>
            </a:r>
            <a:r>
              <a:rPr lang="en-US" altLang="zh-Hans" dirty="0"/>
              <a:t>…</a:t>
            </a:r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预测的输入是感知信息；预测的输出是每个障碍物的</a:t>
            </a:r>
            <a:r>
              <a:rPr lang="en-US" altLang="zh-Hans" dirty="0"/>
              <a:t>3</a:t>
            </a:r>
            <a:r>
              <a:rPr lang="zh-Hans" altLang="en-US" dirty="0"/>
              <a:t>维轨迹点（</a:t>
            </a:r>
            <a:r>
              <a:rPr lang="en-US" altLang="zh-Hans" dirty="0" err="1"/>
              <a:t>XYTime</a:t>
            </a:r>
            <a:r>
              <a:rPr lang="zh-Hans" altLang="en-US" dirty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88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784336" cy="6858000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6096000" y="3655085"/>
            <a:ext cx="5424488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6096000" y="2320538"/>
            <a:ext cx="5424488" cy="130815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720818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4422343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6" name="图片 5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55520" y="387350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7167"/>
            <a:ext cx="6767147" cy="382862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26331" y="2981325"/>
            <a:ext cx="5229104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图片 2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1780" y="33401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标题 5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logo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5684" y="109143"/>
            <a:ext cx="3316511" cy="6748857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6424612" y="2895270"/>
            <a:ext cx="50958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874192" y="3550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424613" y="4905235"/>
            <a:ext cx="50958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4" name="图片 3" descr="0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75330" y="4692650"/>
            <a:ext cx="1270000" cy="317500"/>
          </a:xfrm>
          <a:prstGeom prst="rect">
            <a:avLst/>
          </a:prstGeom>
        </p:spPr>
      </p:pic>
      <p:pic>
        <p:nvPicPr>
          <p:cNvPr id="6" name="图片 5" descr="七月在线实验室 二维码大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55" y="1477010"/>
            <a:ext cx="1833880" cy="1833880"/>
          </a:xfrm>
          <a:prstGeom prst="rect">
            <a:avLst/>
          </a:prstGeom>
        </p:spPr>
      </p:pic>
      <p:sp>
        <p:nvSpPr>
          <p:cNvPr id="11" name="文本占位符 62"/>
          <p:cNvSpPr>
            <a:spLocks noGrp="1"/>
          </p:cNvSpPr>
          <p:nvPr>
            <p:ph type="body" sz="quarter" idx="13" hasCustomPrompt="1"/>
          </p:nvPr>
        </p:nvSpPr>
        <p:spPr>
          <a:xfrm>
            <a:off x="6551612" y="5328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 descr="logo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848225" y="6222365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olloAuto/apollo.gi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8.wdp"/><Relationship Id="rId5" Type="http://schemas.openxmlformats.org/officeDocument/2006/relationships/image" Target="../media/image22.png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9.wdp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microsoft.com/office/2007/relationships/hdphoto" Target="../media/hdphoto9.wdp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9.wdp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0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北京七月在线科技有限公司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Hans" altLang="en-US" sz="2800" dirty="0"/>
              <a:t>预测系统</a:t>
            </a:r>
            <a:br>
              <a:rPr lang="en-US" altLang="zh-Hans" sz="2800" dirty="0"/>
            </a:br>
            <a:r>
              <a:rPr lang="en-US" altLang="zh-Hans" sz="2800" dirty="0"/>
              <a:t>Prediction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Hans" altLang="en-US" dirty="0"/>
              <a:t>盛老师  </a:t>
            </a:r>
            <a:r>
              <a:rPr lang="en-US" altLang="zh-Hans" dirty="0"/>
              <a:t>BAT</a:t>
            </a:r>
            <a:r>
              <a:rPr lang="zh-Hans" altLang="en-US" dirty="0"/>
              <a:t>无人驾驶高级算法工程师</a:t>
            </a:r>
            <a:endParaRPr lang="en-US" altLang="zh-CN" dirty="0"/>
          </a:p>
        </p:txBody>
      </p:sp>
      <p:grpSp>
        <p:nvGrpSpPr>
          <p:cNvPr id="19" name="组合 18"/>
          <p:cNvGrpSpPr/>
          <p:nvPr/>
        </p:nvGrpSpPr>
        <p:grpSpPr>
          <a:xfrm>
            <a:off x="6213476" y="1092232"/>
            <a:ext cx="2955924" cy="1138221"/>
            <a:chOff x="2383834" y="4961879"/>
            <a:chExt cx="2518367" cy="969735"/>
          </a:xfrm>
        </p:grpSpPr>
        <p:grpSp>
          <p:nvGrpSpPr>
            <p:cNvPr id="20" name="组合 19"/>
            <p:cNvGrpSpPr/>
            <p:nvPr/>
          </p:nvGrpSpPr>
          <p:grpSpPr>
            <a:xfrm>
              <a:off x="2396533" y="4961879"/>
              <a:ext cx="2505668" cy="969735"/>
              <a:chOff x="5139956" y="1908357"/>
              <a:chExt cx="3957318" cy="142333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5139956" y="2066117"/>
                <a:ext cx="3957318" cy="1265577"/>
                <a:chOff x="1" y="2662635"/>
                <a:chExt cx="3766541" cy="1473715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1" y="3229398"/>
                  <a:ext cx="3766541" cy="906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altLang="zh-CN" sz="16600" b="1" dirty="0">
                      <a:solidFill>
                        <a:srgbClr val="FCB53C"/>
                      </a:solidFill>
                      <a:latin typeface="+mn-lt"/>
                    </a:rPr>
                    <a:t>JULYED</a:t>
                  </a: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" y="2662635"/>
                  <a:ext cx="1841176" cy="321360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prstTxWarp prst="textPlain">
                    <a:avLst/>
                  </a:prstTxWarp>
                  <a:spAutoFit/>
                </a:bodyPr>
                <a:lstStyle/>
                <a:p>
                  <a:pPr lvl="0"/>
                  <a:r>
                    <a:rPr lang="en-US" altLang="zh-CN" sz="16600" noProof="0" dirty="0">
                      <a:solidFill>
                        <a:schemeClr val="bg1"/>
                      </a:solidFill>
                      <a:latin typeface="+mn-lt"/>
                    </a:rPr>
                    <a:t>BUSINESS</a:t>
                  </a:r>
                </a:p>
              </p:txBody>
            </p:sp>
          </p:grpSp>
          <p:sp>
            <p:nvSpPr>
              <p:cNvPr id="24" name="文本框 23"/>
              <p:cNvSpPr txBox="1"/>
              <p:nvPr/>
            </p:nvSpPr>
            <p:spPr>
              <a:xfrm>
                <a:off x="7457736" y="1908357"/>
                <a:ext cx="1519191" cy="521934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2019</a:t>
                </a:r>
                <a:endParaRPr lang="zh-CN" altLang="en-US" sz="9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2383834" y="4961879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383834" y="5317480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RECRUIT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REQUIREMENT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8AC05-4FCD-9E4E-924E-17055B184F0C}"/>
              </a:ext>
            </a:extLst>
          </p:cNvPr>
          <p:cNvSpPr txBox="1"/>
          <p:nvPr/>
        </p:nvSpPr>
        <p:spPr>
          <a:xfrm>
            <a:off x="608402" y="1464162"/>
            <a:ext cx="3820573" cy="341632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 err="1"/>
              <a:t>Waymo</a:t>
            </a:r>
            <a:r>
              <a:rPr lang="en-US" altLang="zh-Hans" sz="1600" dirty="0"/>
              <a:t> : </a:t>
            </a:r>
            <a:r>
              <a:rPr lang="en-US" sz="1600" dirty="0"/>
              <a:t>Software Engineer, Behavior Prediction, Deep Learning</a:t>
            </a:r>
            <a:endParaRPr lang="en-US" altLang="zh-Han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Behavior Prediction</a:t>
            </a:r>
            <a:endParaRPr lang="en-US" altLang="zh-Hans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/>
              <a:t>LSTM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/>
              <a:t>Machine learning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/>
              <a:t>Real-time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/>
              <a:t>Data engineering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1600" dirty="0"/>
              <a:t>Hard task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Han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B3043-CBB8-0C45-B18C-92BA7F17A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115" y="1268639"/>
            <a:ext cx="6938738" cy="51533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E7E381-C943-4E47-95DE-D04CF32005BB}"/>
              </a:ext>
            </a:extLst>
          </p:cNvPr>
          <p:cNvSpPr/>
          <p:nvPr/>
        </p:nvSpPr>
        <p:spPr>
          <a:xfrm>
            <a:off x="8325080" y="6446844"/>
            <a:ext cx="3337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[1] : https://</a:t>
            </a:r>
            <a:r>
              <a:rPr lang="en-US" sz="1400" dirty="0" err="1"/>
              <a:t>waymo.com</a:t>
            </a:r>
            <a:r>
              <a:rPr lang="en-US" sz="1400" dirty="0"/>
              <a:t>/</a:t>
            </a:r>
            <a:r>
              <a:rPr lang="en-US" sz="1400" dirty="0" err="1"/>
              <a:t>joinus</a:t>
            </a:r>
            <a:r>
              <a:rPr lang="en-US" sz="1400" dirty="0"/>
              <a:t>/1235933/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6B2407-952C-CB49-A3F5-0F97B5EDD87A}"/>
              </a:ext>
            </a:extLst>
          </p:cNvPr>
          <p:cNvSpPr/>
          <p:nvPr/>
        </p:nvSpPr>
        <p:spPr>
          <a:xfrm>
            <a:off x="11115080" y="109483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[1] </a:t>
            </a:r>
          </a:p>
        </p:txBody>
      </p:sp>
    </p:spTree>
    <p:extLst>
      <p:ext uri="{BB962C8B-B14F-4D97-AF65-F5344CB8AC3E}">
        <p14:creationId xmlns:p14="http://schemas.microsoft.com/office/powerpoint/2010/main" val="289765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VEHICLE PREDICT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C1AFD-E17F-9A49-9C03-1F186F55B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98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APOLLO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7D832B-D088-D145-9A99-BB3B0F3D2C7E}"/>
              </a:ext>
            </a:extLst>
          </p:cNvPr>
          <p:cNvSpPr/>
          <p:nvPr/>
        </p:nvSpPr>
        <p:spPr>
          <a:xfrm>
            <a:off x="783972" y="1335030"/>
            <a:ext cx="538480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 err="1"/>
              <a:t>git</a:t>
            </a:r>
            <a:r>
              <a:rPr lang="zh-Hans" altLang="en-US" dirty="0"/>
              <a:t> </a:t>
            </a:r>
            <a:r>
              <a:rPr lang="en-US" altLang="zh-Hans" dirty="0"/>
              <a:t>clone</a:t>
            </a:r>
            <a:r>
              <a:rPr lang="zh-Hans" altLang="en-US" dirty="0"/>
              <a:t> </a:t>
            </a:r>
            <a:r>
              <a:rPr lang="en-US" dirty="0">
                <a:hlinkClick r:id="rId3"/>
              </a:rPr>
              <a:t>https://github.com/ApolloAuto/apollo.git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 err="1"/>
              <a:t>git</a:t>
            </a:r>
            <a:r>
              <a:rPr lang="zh-Hans" altLang="en-US" dirty="0"/>
              <a:t> </a:t>
            </a:r>
            <a:r>
              <a:rPr lang="en-US" altLang="zh-Hans" dirty="0"/>
              <a:t>checkout</a:t>
            </a:r>
            <a:r>
              <a:rPr lang="zh-Hans" altLang="en-US" dirty="0"/>
              <a:t> </a:t>
            </a:r>
            <a:r>
              <a:rPr lang="en-US" altLang="zh-Hans" dirty="0"/>
              <a:t>r3.5.0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Modules/prediction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FB1DA9-0E93-144B-88CE-397E910B5F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593"/>
          <a:stretch/>
        </p:blipFill>
        <p:spPr>
          <a:xfrm>
            <a:off x="1097069" y="3507619"/>
            <a:ext cx="507171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E585E4-3E0A-1E41-80F0-548D572EC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796" y="1144488"/>
            <a:ext cx="2564914" cy="530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18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LANE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0EF3A-2233-BD46-9620-E4F6A877A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88" b="95274" l="1890" r="980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3850" y="3829036"/>
            <a:ext cx="5259662" cy="2854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1D6199-308B-3145-A393-3BCAD9B073F1}"/>
              </a:ext>
            </a:extLst>
          </p:cNvPr>
          <p:cNvSpPr txBox="1"/>
          <p:nvPr/>
        </p:nvSpPr>
        <p:spPr>
          <a:xfrm>
            <a:off x="1260000" y="1440000"/>
            <a:ext cx="458971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Lane</a:t>
            </a:r>
            <a:r>
              <a:rPr lang="zh-Hans" altLang="en-US" dirty="0"/>
              <a:t> </a:t>
            </a:r>
            <a:r>
              <a:rPr lang="en-US" altLang="zh-Hans" dirty="0"/>
              <a:t>sequence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HD</a:t>
            </a:r>
            <a:r>
              <a:rPr lang="zh-Hans" altLang="en-US" dirty="0"/>
              <a:t> </a:t>
            </a:r>
            <a:r>
              <a:rPr lang="en-US" altLang="zh-Hans" dirty="0"/>
              <a:t>map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Junction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Off</a:t>
            </a:r>
            <a:r>
              <a:rPr lang="zh-Hans" altLang="en-US" dirty="0"/>
              <a:t> </a:t>
            </a:r>
            <a:r>
              <a:rPr lang="en-US" altLang="zh-Hans" dirty="0"/>
              <a:t>lane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 err="1"/>
              <a:t>Lane0</a:t>
            </a:r>
            <a:r>
              <a:rPr lang="en-US" altLang="zh-Hans" dirty="0"/>
              <a:t> </a:t>
            </a:r>
            <a:r>
              <a:rPr lang="zh-CN" altLang="en-US" dirty="0"/>
              <a:t>→ </a:t>
            </a:r>
            <a:r>
              <a:rPr lang="en-US" altLang="zh-Hans" dirty="0" err="1"/>
              <a:t>Lane1</a:t>
            </a:r>
            <a:r>
              <a:rPr lang="zh-CN" altLang="en-US" dirty="0"/>
              <a:t> → </a:t>
            </a:r>
            <a:r>
              <a:rPr lang="en-US" altLang="zh-Hans" dirty="0" err="1"/>
              <a:t>Lane3</a:t>
            </a:r>
            <a:r>
              <a:rPr lang="en-US" altLang="zh-Hans" dirty="0"/>
              <a:t> </a:t>
            </a:r>
            <a:r>
              <a:rPr lang="zh-CN" altLang="en-US" dirty="0"/>
              <a:t>→ </a:t>
            </a:r>
            <a:r>
              <a:rPr lang="en-US" altLang="zh-Hans" dirty="0" err="1"/>
              <a:t>Lane7</a:t>
            </a:r>
            <a:endParaRPr lang="en-US" altLang="zh-Han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 err="1"/>
              <a:t>Lane0</a:t>
            </a:r>
            <a:r>
              <a:rPr lang="zh-CN" altLang="en-US" dirty="0"/>
              <a:t> → </a:t>
            </a:r>
            <a:r>
              <a:rPr lang="en-US" altLang="zh-Hans" dirty="0" err="1"/>
              <a:t>Lane2</a:t>
            </a:r>
            <a:r>
              <a:rPr lang="zh-CN" altLang="en-US" dirty="0"/>
              <a:t> → </a:t>
            </a:r>
            <a:r>
              <a:rPr lang="en-US" altLang="zh-Hans" dirty="0" err="1"/>
              <a:t>Lane6</a:t>
            </a:r>
            <a:endParaRPr lang="en-US" altLang="zh-Han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 err="1"/>
              <a:t>Lane0</a:t>
            </a:r>
            <a:r>
              <a:rPr lang="zh-CN" altLang="en-US" dirty="0"/>
              <a:t> → </a:t>
            </a:r>
            <a:r>
              <a:rPr lang="en-US" altLang="zh-Hans" dirty="0" err="1"/>
              <a:t>Lane4</a:t>
            </a:r>
            <a:r>
              <a:rPr lang="zh-CN" altLang="en-US" dirty="0"/>
              <a:t> → </a:t>
            </a:r>
            <a:r>
              <a:rPr lang="en-US" altLang="zh-Hans" dirty="0" err="1"/>
              <a:t>Lane5</a:t>
            </a:r>
            <a:endParaRPr lang="en-US" altLang="zh-Han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Search</a:t>
            </a:r>
            <a:r>
              <a:rPr lang="zh-Hans" altLang="en-US" dirty="0"/>
              <a:t> </a:t>
            </a:r>
            <a:r>
              <a:rPr lang="en-US" altLang="zh-Hans" dirty="0"/>
              <a:t>probability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5DEA18-79B0-5A4D-90E0-CC5D5C6E6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79" b="98623" l="1414" r="9905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6747" y="1028700"/>
            <a:ext cx="5113867" cy="280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0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LANE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D6199-308B-3145-A393-3BCAD9B073F1}"/>
              </a:ext>
            </a:extLst>
          </p:cNvPr>
          <p:cNvSpPr txBox="1"/>
          <p:nvPr/>
        </p:nvSpPr>
        <p:spPr>
          <a:xfrm>
            <a:off x="1260000" y="1440000"/>
            <a:ext cx="1781321" cy="2118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Lane</a:t>
            </a:r>
            <a:r>
              <a:rPr lang="zh-Hans" altLang="en-US" dirty="0"/>
              <a:t> </a:t>
            </a:r>
            <a:r>
              <a:rPr lang="en-US" altLang="zh-Hans" dirty="0"/>
              <a:t>feature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Han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Vehicle</a:t>
            </a:r>
            <a:r>
              <a:rPr lang="zh-Hans" altLang="en-US" dirty="0"/>
              <a:t> </a:t>
            </a:r>
            <a:r>
              <a:rPr lang="en-US" altLang="zh-Hans" dirty="0"/>
              <a:t>state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Environment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C83BF3-A96A-C74C-8B2B-362BAA382C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3" t="12474" r="11070" b="4132"/>
          <a:stretch/>
        </p:blipFill>
        <p:spPr>
          <a:xfrm>
            <a:off x="8699376" y="2129872"/>
            <a:ext cx="2476040" cy="2504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1A41E-985C-B848-903A-6ED12390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31" b="98785" l="1299" r="9653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0958" y="1973216"/>
            <a:ext cx="2288418" cy="285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82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LANE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D6199-308B-3145-A393-3BCAD9B073F1}"/>
              </a:ext>
            </a:extLst>
          </p:cNvPr>
          <p:cNvSpPr txBox="1"/>
          <p:nvPr/>
        </p:nvSpPr>
        <p:spPr>
          <a:xfrm>
            <a:off x="1260000" y="1440000"/>
            <a:ext cx="2499402" cy="4195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Lane</a:t>
            </a:r>
            <a:r>
              <a:rPr lang="zh-Hans" altLang="en-US" dirty="0"/>
              <a:t> </a:t>
            </a:r>
            <a:r>
              <a:rPr lang="en-US" altLang="zh-Hans" dirty="0"/>
              <a:t>feature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Lane</a:t>
            </a:r>
            <a:r>
              <a:rPr lang="zh-Hans" altLang="en-US" dirty="0"/>
              <a:t> </a:t>
            </a:r>
            <a:r>
              <a:rPr lang="en-US" altLang="zh-Hans" dirty="0"/>
              <a:t>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Lane</a:t>
            </a:r>
            <a:r>
              <a:rPr lang="zh-Hans" altLang="en-US" dirty="0"/>
              <a:t> </a:t>
            </a:r>
            <a:r>
              <a:rPr lang="en-US" altLang="zh-Hans" dirty="0"/>
              <a:t>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Reference</a:t>
            </a:r>
            <a:r>
              <a:rPr lang="zh-Hans" altLang="en-US" dirty="0"/>
              <a:t> </a:t>
            </a:r>
            <a:r>
              <a:rPr lang="en-US" altLang="zh-Hans" dirty="0"/>
              <a:t>lane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Curvature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Traffic</a:t>
            </a:r>
            <a:r>
              <a:rPr lang="zh-Hans" altLang="en-US" dirty="0"/>
              <a:t> </a:t>
            </a:r>
            <a:r>
              <a:rPr lang="en-US" altLang="zh-Hans" dirty="0"/>
              <a:t>law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Han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Vehicle</a:t>
            </a:r>
            <a:r>
              <a:rPr lang="zh-Hans" altLang="en-US" dirty="0"/>
              <a:t> </a:t>
            </a:r>
            <a:r>
              <a:rPr lang="en-US" altLang="zh-Hans" dirty="0"/>
              <a:t>state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Environment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C83BF3-A96A-C74C-8B2B-362BAA382C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3" t="12474" r="11070" b="4132"/>
          <a:stretch/>
        </p:blipFill>
        <p:spPr>
          <a:xfrm>
            <a:off x="8699376" y="2129872"/>
            <a:ext cx="2476040" cy="2504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1A41E-985C-B848-903A-6ED12390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31" b="98785" l="1299" r="9653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0958" y="1973216"/>
            <a:ext cx="2288418" cy="285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45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LANE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D6199-308B-3145-A393-3BCAD9B073F1}"/>
              </a:ext>
            </a:extLst>
          </p:cNvPr>
          <p:cNvSpPr txBox="1"/>
          <p:nvPr/>
        </p:nvSpPr>
        <p:spPr>
          <a:xfrm>
            <a:off x="1260000" y="1440000"/>
            <a:ext cx="2255746" cy="4611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Lane</a:t>
            </a:r>
            <a:r>
              <a:rPr lang="zh-Hans" altLang="en-US" dirty="0"/>
              <a:t> </a:t>
            </a:r>
            <a:r>
              <a:rPr lang="en-US" altLang="zh-Hans" dirty="0"/>
              <a:t>feature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Han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Vehicle</a:t>
            </a:r>
            <a:r>
              <a:rPr lang="zh-Hans" altLang="en-US" dirty="0"/>
              <a:t> </a:t>
            </a:r>
            <a:r>
              <a:rPr lang="en-US" altLang="zh-Hans" dirty="0"/>
              <a:t>state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Velocity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 err="1"/>
              <a:t>Acc</a:t>
            </a:r>
            <a:endParaRPr lang="en-US" altLang="zh-Han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Heading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Heading</a:t>
            </a:r>
            <a:r>
              <a:rPr lang="zh-Hans" altLang="en-US" dirty="0"/>
              <a:t> </a:t>
            </a:r>
            <a:r>
              <a:rPr lang="en-US" altLang="zh-Hans" dirty="0"/>
              <a:t>rate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Type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Environment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C83BF3-A96A-C74C-8B2B-362BAA382C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3" t="12474" r="11070" b="4132"/>
          <a:stretch/>
        </p:blipFill>
        <p:spPr>
          <a:xfrm>
            <a:off x="8699376" y="2129872"/>
            <a:ext cx="2476040" cy="2504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1A41E-985C-B848-903A-6ED12390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31" b="98785" l="1299" r="9653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0958" y="1973216"/>
            <a:ext cx="2288418" cy="285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39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LANE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D6199-308B-3145-A393-3BCAD9B073F1}"/>
              </a:ext>
            </a:extLst>
          </p:cNvPr>
          <p:cNvSpPr txBox="1"/>
          <p:nvPr/>
        </p:nvSpPr>
        <p:spPr>
          <a:xfrm>
            <a:off x="1260000" y="1440000"/>
            <a:ext cx="1845377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Network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Behavior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6074185" y="2759927"/>
            <a:ext cx="1918482" cy="569391"/>
          </a:xfrm>
          <a:prstGeom prst="roundRect">
            <a:avLst/>
          </a:prstGeom>
          <a:solidFill>
            <a:srgbClr val="C55B4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Lane Sequence</a:t>
            </a:r>
            <a:endParaRPr lang="zh-CN" altLang="en-US" sz="1400" dirty="0"/>
          </a:p>
        </p:txBody>
      </p:sp>
      <p:sp>
        <p:nvSpPr>
          <p:cNvPr id="8" name="圆角矩形 7"/>
          <p:cNvSpPr/>
          <p:nvPr/>
        </p:nvSpPr>
        <p:spPr>
          <a:xfrm>
            <a:off x="8628355" y="2759927"/>
            <a:ext cx="1918482" cy="569391"/>
          </a:xfrm>
          <a:prstGeom prst="roundRect">
            <a:avLst/>
          </a:prstGeom>
          <a:solidFill>
            <a:srgbClr val="C55B4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Obstacle Status</a:t>
            </a:r>
            <a:endParaRPr lang="zh-CN" altLang="en-US" sz="1400" dirty="0"/>
          </a:p>
        </p:txBody>
      </p:sp>
      <p:sp>
        <p:nvSpPr>
          <p:cNvPr id="9" name="圆角矩形 8"/>
          <p:cNvSpPr/>
          <p:nvPr/>
        </p:nvSpPr>
        <p:spPr>
          <a:xfrm>
            <a:off x="7324817" y="3805698"/>
            <a:ext cx="1918482" cy="569391"/>
          </a:xfrm>
          <a:prstGeom prst="roundRect">
            <a:avLst/>
          </a:prstGeom>
          <a:solidFill>
            <a:srgbClr val="37B0CB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Model</a:t>
            </a:r>
            <a:endParaRPr lang="zh-CN" altLang="en-US" sz="1400" dirty="0"/>
          </a:p>
        </p:txBody>
      </p:sp>
      <p:sp>
        <p:nvSpPr>
          <p:cNvPr id="10" name="圆角矩形 9"/>
          <p:cNvSpPr/>
          <p:nvPr/>
        </p:nvSpPr>
        <p:spPr>
          <a:xfrm>
            <a:off x="7324817" y="4782677"/>
            <a:ext cx="1918482" cy="569391"/>
          </a:xfrm>
          <a:prstGeom prst="roundRect">
            <a:avLst/>
          </a:prstGeom>
          <a:solidFill>
            <a:srgbClr val="4CC1A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Probability</a:t>
            </a:r>
            <a:endParaRPr lang="zh-CN" altLang="en-US" sz="1400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7051634" y="3412502"/>
            <a:ext cx="390618" cy="393196"/>
          </a:xfrm>
          <a:prstGeom prst="straightConnector1">
            <a:avLst/>
          </a:prstGeom>
          <a:ln w="38100">
            <a:solidFill>
              <a:srgbClr val="C96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9174207" y="3370910"/>
            <a:ext cx="218080" cy="434788"/>
          </a:xfrm>
          <a:prstGeom prst="straightConnector1">
            <a:avLst/>
          </a:prstGeom>
          <a:ln w="38100">
            <a:solidFill>
              <a:srgbClr val="C96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8284058" y="4375089"/>
            <a:ext cx="0" cy="405929"/>
          </a:xfrm>
          <a:prstGeom prst="straightConnector1">
            <a:avLst/>
          </a:prstGeom>
          <a:ln w="38100">
            <a:solidFill>
              <a:srgbClr val="37B0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89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LANE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056429" y="1916547"/>
            <a:ext cx="1918482" cy="569391"/>
          </a:xfrm>
          <a:prstGeom prst="roundRect">
            <a:avLst/>
          </a:prstGeom>
          <a:solidFill>
            <a:srgbClr val="C55B4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Lane Sequence</a:t>
            </a:r>
            <a:endParaRPr lang="zh-CN" altLang="en-US" sz="1400" dirty="0"/>
          </a:p>
        </p:txBody>
      </p:sp>
      <p:sp>
        <p:nvSpPr>
          <p:cNvPr id="10" name="圆角矩形 9"/>
          <p:cNvSpPr/>
          <p:nvPr/>
        </p:nvSpPr>
        <p:spPr>
          <a:xfrm>
            <a:off x="7324817" y="3805698"/>
            <a:ext cx="1918482" cy="569391"/>
          </a:xfrm>
          <a:prstGeom prst="roundRect">
            <a:avLst/>
          </a:prstGeom>
          <a:solidFill>
            <a:srgbClr val="37B0CB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Model</a:t>
            </a:r>
            <a:endParaRPr lang="zh-CN" altLang="en-US" sz="1400" dirty="0"/>
          </a:p>
        </p:txBody>
      </p:sp>
      <p:sp>
        <p:nvSpPr>
          <p:cNvPr id="11" name="圆角矩形 10"/>
          <p:cNvSpPr/>
          <p:nvPr/>
        </p:nvSpPr>
        <p:spPr>
          <a:xfrm>
            <a:off x="7324817" y="4782677"/>
            <a:ext cx="1918482" cy="569391"/>
          </a:xfrm>
          <a:prstGeom prst="roundRect">
            <a:avLst/>
          </a:prstGeom>
          <a:solidFill>
            <a:srgbClr val="4CC1A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Probability</a:t>
            </a:r>
            <a:endParaRPr lang="zh-CN" altLang="en-US" sz="1400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051634" y="3412502"/>
            <a:ext cx="390618" cy="393196"/>
          </a:xfrm>
          <a:prstGeom prst="straightConnector1">
            <a:avLst/>
          </a:prstGeom>
          <a:ln w="38100">
            <a:solidFill>
              <a:srgbClr val="C96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9174207" y="3441623"/>
            <a:ext cx="245001" cy="364075"/>
          </a:xfrm>
          <a:prstGeom prst="straightConnector1">
            <a:avLst/>
          </a:prstGeom>
          <a:ln w="38100">
            <a:solidFill>
              <a:srgbClr val="C96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8284058" y="4375089"/>
            <a:ext cx="0" cy="405929"/>
          </a:xfrm>
          <a:prstGeom prst="straightConnector1">
            <a:avLst/>
          </a:prstGeom>
          <a:ln w="38100">
            <a:solidFill>
              <a:srgbClr val="37B0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7015670" y="2485938"/>
            <a:ext cx="0" cy="405929"/>
          </a:xfrm>
          <a:prstGeom prst="straightConnector1">
            <a:avLst/>
          </a:prstGeom>
          <a:ln w="38100">
            <a:solidFill>
              <a:srgbClr val="C96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214369" y="2892425"/>
            <a:ext cx="195309" cy="454457"/>
          </a:xfrm>
          <a:prstGeom prst="rect">
            <a:avLst/>
          </a:prstGeom>
          <a:solidFill>
            <a:srgbClr val="C55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471902" y="2892425"/>
            <a:ext cx="195309" cy="454457"/>
          </a:xfrm>
          <a:prstGeom prst="rect">
            <a:avLst/>
          </a:prstGeom>
          <a:solidFill>
            <a:srgbClr val="C55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729435" y="2892425"/>
            <a:ext cx="195309" cy="454457"/>
          </a:xfrm>
          <a:prstGeom prst="rect">
            <a:avLst/>
          </a:prstGeom>
          <a:solidFill>
            <a:srgbClr val="C55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986968" y="2892425"/>
            <a:ext cx="195309" cy="454457"/>
          </a:xfrm>
          <a:prstGeom prst="rect">
            <a:avLst/>
          </a:prstGeom>
          <a:solidFill>
            <a:srgbClr val="C55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244501" y="2892425"/>
            <a:ext cx="195309" cy="454457"/>
          </a:xfrm>
          <a:prstGeom prst="rect">
            <a:avLst/>
          </a:prstGeom>
          <a:solidFill>
            <a:srgbClr val="C55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502034" y="2892425"/>
            <a:ext cx="195309" cy="454457"/>
          </a:xfrm>
          <a:prstGeom prst="rect">
            <a:avLst/>
          </a:prstGeom>
          <a:solidFill>
            <a:srgbClr val="C55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759569" y="2892425"/>
            <a:ext cx="195309" cy="454457"/>
          </a:xfrm>
          <a:prstGeom prst="rect">
            <a:avLst/>
          </a:prstGeom>
          <a:solidFill>
            <a:srgbClr val="C55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9173079" y="2346188"/>
            <a:ext cx="1918482" cy="569391"/>
          </a:xfrm>
          <a:prstGeom prst="roundRect">
            <a:avLst/>
          </a:prstGeom>
          <a:solidFill>
            <a:srgbClr val="C55B4A">
              <a:alpha val="69804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7" name="圆角矩形 26"/>
          <p:cNvSpPr/>
          <p:nvPr/>
        </p:nvSpPr>
        <p:spPr>
          <a:xfrm>
            <a:off x="9012121" y="2444810"/>
            <a:ext cx="1918482" cy="569391"/>
          </a:xfrm>
          <a:prstGeom prst="roundRect">
            <a:avLst/>
          </a:prstGeom>
          <a:solidFill>
            <a:srgbClr val="C55B4A">
              <a:alpha val="69804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8" name="圆角矩形 27"/>
          <p:cNvSpPr/>
          <p:nvPr/>
        </p:nvSpPr>
        <p:spPr>
          <a:xfrm>
            <a:off x="8851163" y="2543432"/>
            <a:ext cx="1918482" cy="569391"/>
          </a:xfrm>
          <a:prstGeom prst="roundRect">
            <a:avLst/>
          </a:prstGeom>
          <a:solidFill>
            <a:srgbClr val="C55B4A">
              <a:alpha val="69804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9" name="圆角矩形 28"/>
          <p:cNvSpPr/>
          <p:nvPr/>
        </p:nvSpPr>
        <p:spPr>
          <a:xfrm>
            <a:off x="8690205" y="2642054"/>
            <a:ext cx="1918482" cy="569391"/>
          </a:xfrm>
          <a:prstGeom prst="roundRect">
            <a:avLst/>
          </a:prstGeom>
          <a:solidFill>
            <a:srgbClr val="C55B4A">
              <a:alpha val="69804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30" name="圆角矩形 29"/>
          <p:cNvSpPr/>
          <p:nvPr/>
        </p:nvSpPr>
        <p:spPr>
          <a:xfrm>
            <a:off x="8529247" y="2740676"/>
            <a:ext cx="1918482" cy="569391"/>
          </a:xfrm>
          <a:prstGeom prst="roundRect">
            <a:avLst/>
          </a:prstGeom>
          <a:solidFill>
            <a:srgbClr val="C55B4A">
              <a:alpha val="69804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圆角矩形 8"/>
          <p:cNvSpPr/>
          <p:nvPr/>
        </p:nvSpPr>
        <p:spPr>
          <a:xfrm>
            <a:off x="8368289" y="2839299"/>
            <a:ext cx="1918482" cy="569391"/>
          </a:xfrm>
          <a:prstGeom prst="roundRect">
            <a:avLst/>
          </a:prstGeom>
          <a:solidFill>
            <a:srgbClr val="C55B4A">
              <a:alpha val="74902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Obstacle Status</a:t>
            </a:r>
            <a:endParaRPr lang="zh-CN" altLang="en-US" sz="1400" dirty="0"/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AE1D6199-308B-3145-A393-3BCAD9B073F1}"/>
              </a:ext>
            </a:extLst>
          </p:cNvPr>
          <p:cNvSpPr txBox="1"/>
          <p:nvPr/>
        </p:nvSpPr>
        <p:spPr>
          <a:xfrm>
            <a:off x="1260000" y="1440000"/>
            <a:ext cx="2024913" cy="2118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Network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Behavior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Han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Sequence</a:t>
            </a:r>
            <a:r>
              <a:rPr lang="zh-Hans" altLang="en-US" dirty="0"/>
              <a:t> </a:t>
            </a:r>
            <a:r>
              <a:rPr lang="en-US" altLang="zh-Hans" dirty="0"/>
              <a:t>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 err="1"/>
              <a:t>RNN</a:t>
            </a:r>
            <a:endParaRPr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958758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NETWORK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D6199-308B-3145-A393-3BCAD9B073F1}"/>
              </a:ext>
            </a:extLst>
          </p:cNvPr>
          <p:cNvSpPr txBox="1"/>
          <p:nvPr/>
        </p:nvSpPr>
        <p:spPr>
          <a:xfrm>
            <a:off x="1260000" y="1440000"/>
            <a:ext cx="1550424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 err="1"/>
              <a:t>MLP</a:t>
            </a:r>
            <a:endParaRPr lang="en-US" altLang="zh-Han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CNN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RNN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LSTM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 err="1"/>
              <a:t>GRU</a:t>
            </a:r>
            <a:endParaRPr lang="en-US" altLang="zh-Han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Attention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TCN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3AAAFC-5C9C-B04A-AD83-C672DF7C042C}"/>
              </a:ext>
            </a:extLst>
          </p:cNvPr>
          <p:cNvSpPr/>
          <p:nvPr/>
        </p:nvSpPr>
        <p:spPr>
          <a:xfrm>
            <a:off x="6688841" y="5925701"/>
            <a:ext cx="52209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1400" dirty="0"/>
              <a:t>[1]</a:t>
            </a:r>
            <a:r>
              <a:rPr lang="zh-Hans" altLang="en-US" sz="1400" dirty="0"/>
              <a:t> </a:t>
            </a:r>
            <a:r>
              <a:rPr lang="en-US" altLang="zh-Hans" sz="1400" dirty="0"/>
              <a:t>:</a:t>
            </a:r>
            <a:r>
              <a:rPr lang="zh-Hans" altLang="en-US" sz="1400" dirty="0"/>
              <a:t> </a:t>
            </a:r>
            <a:r>
              <a:rPr lang="en-US" sz="1400" dirty="0"/>
              <a:t>http://</a:t>
            </a:r>
            <a:r>
              <a:rPr lang="en-US" sz="1400" dirty="0" err="1"/>
              <a:t>colah.github.io</a:t>
            </a:r>
            <a:r>
              <a:rPr lang="en-US" sz="1400" dirty="0"/>
              <a:t>/posts/2015-08-Understanding-LSTMs/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C09E85-D107-3242-82C2-C93A880F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101" y="2139065"/>
            <a:ext cx="6732082" cy="28903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6F5FD9-6B54-7446-87B5-A91EA6AA4DB8}"/>
              </a:ext>
            </a:extLst>
          </p:cNvPr>
          <p:cNvSpPr/>
          <p:nvPr/>
        </p:nvSpPr>
        <p:spPr>
          <a:xfrm>
            <a:off x="10525037" y="191100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dirty="0"/>
              <a:t>[1]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9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325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6" y="1169733"/>
            <a:ext cx="10850559" cy="4526874"/>
            <a:chOff x="669926" y="1169733"/>
            <a:chExt cx="10850559" cy="4526874"/>
          </a:xfrm>
        </p:grpSpPr>
        <p:sp>
          <p:nvSpPr>
            <p:cNvPr id="35" name="ï$ľiďe"/>
            <p:cNvSpPr txBox="1"/>
            <p:nvPr/>
          </p:nvSpPr>
          <p:spPr>
            <a:xfrm>
              <a:off x="669926" y="1614821"/>
              <a:ext cx="2077704" cy="322992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r"/>
              <a:r>
                <a:rPr lang="en-US" altLang="zh-Hans" b="1" dirty="0">
                  <a:solidFill>
                    <a:schemeClr val="accent1"/>
                  </a:solidFill>
                </a:rPr>
                <a:t>CONTENTS</a:t>
              </a:r>
              <a:endParaRPr lang="en-US" altLang="zh-CN" b="1" dirty="0">
                <a:solidFill>
                  <a:schemeClr val="accent1"/>
                </a:solidFill>
              </a:endParaRPr>
            </a:p>
          </p:txBody>
        </p:sp>
        <p:sp>
          <p:nvSpPr>
            <p:cNvPr id="36" name="ï$ḻîḓê"/>
            <p:cNvSpPr/>
            <p:nvPr/>
          </p:nvSpPr>
          <p:spPr bwMode="auto">
            <a:xfrm>
              <a:off x="2305050" y="1169733"/>
              <a:ext cx="347330" cy="293912"/>
            </a:xfrm>
            <a:custGeom>
              <a:avLst/>
              <a:gdLst>
                <a:gd name="T0" fmla="*/ 106 w 484"/>
                <a:gd name="T1" fmla="*/ 172 h 410"/>
                <a:gd name="T2" fmla="*/ 106 w 484"/>
                <a:gd name="T3" fmla="*/ 238 h 410"/>
                <a:gd name="T4" fmla="*/ 86 w 484"/>
                <a:gd name="T5" fmla="*/ 258 h 410"/>
                <a:gd name="T6" fmla="*/ 20 w 484"/>
                <a:gd name="T7" fmla="*/ 258 h 410"/>
                <a:gd name="T8" fmla="*/ 0 w 484"/>
                <a:gd name="T9" fmla="*/ 238 h 410"/>
                <a:gd name="T10" fmla="*/ 0 w 484"/>
                <a:gd name="T11" fmla="*/ 172 h 410"/>
                <a:gd name="T12" fmla="*/ 20 w 484"/>
                <a:gd name="T13" fmla="*/ 152 h 410"/>
                <a:gd name="T14" fmla="*/ 86 w 484"/>
                <a:gd name="T15" fmla="*/ 152 h 410"/>
                <a:gd name="T16" fmla="*/ 106 w 484"/>
                <a:gd name="T17" fmla="*/ 172 h 410"/>
                <a:gd name="T18" fmla="*/ 464 w 484"/>
                <a:gd name="T19" fmla="*/ 152 h 410"/>
                <a:gd name="T20" fmla="*/ 177 w 484"/>
                <a:gd name="T21" fmla="*/ 152 h 410"/>
                <a:gd name="T22" fmla="*/ 167 w 484"/>
                <a:gd name="T23" fmla="*/ 152 h 410"/>
                <a:gd name="T24" fmla="*/ 147 w 484"/>
                <a:gd name="T25" fmla="*/ 172 h 410"/>
                <a:gd name="T26" fmla="*/ 147 w 484"/>
                <a:gd name="T27" fmla="*/ 238 h 410"/>
                <a:gd name="T28" fmla="*/ 167 w 484"/>
                <a:gd name="T29" fmla="*/ 258 h 410"/>
                <a:gd name="T30" fmla="*/ 177 w 484"/>
                <a:gd name="T31" fmla="*/ 258 h 410"/>
                <a:gd name="T32" fmla="*/ 464 w 484"/>
                <a:gd name="T33" fmla="*/ 258 h 410"/>
                <a:gd name="T34" fmla="*/ 484 w 484"/>
                <a:gd name="T35" fmla="*/ 238 h 410"/>
                <a:gd name="T36" fmla="*/ 484 w 484"/>
                <a:gd name="T37" fmla="*/ 172 h 410"/>
                <a:gd name="T38" fmla="*/ 464 w 484"/>
                <a:gd name="T39" fmla="*/ 152 h 410"/>
                <a:gd name="T40" fmla="*/ 86 w 484"/>
                <a:gd name="T41" fmla="*/ 0 h 410"/>
                <a:gd name="T42" fmla="*/ 20 w 484"/>
                <a:gd name="T43" fmla="*/ 0 h 410"/>
                <a:gd name="T44" fmla="*/ 0 w 484"/>
                <a:gd name="T45" fmla="*/ 20 h 410"/>
                <a:gd name="T46" fmla="*/ 0 w 484"/>
                <a:gd name="T47" fmla="*/ 87 h 410"/>
                <a:gd name="T48" fmla="*/ 20 w 484"/>
                <a:gd name="T49" fmla="*/ 107 h 410"/>
                <a:gd name="T50" fmla="*/ 86 w 484"/>
                <a:gd name="T51" fmla="*/ 107 h 410"/>
                <a:gd name="T52" fmla="*/ 106 w 484"/>
                <a:gd name="T53" fmla="*/ 87 h 410"/>
                <a:gd name="T54" fmla="*/ 106 w 484"/>
                <a:gd name="T55" fmla="*/ 20 h 410"/>
                <a:gd name="T56" fmla="*/ 86 w 484"/>
                <a:gd name="T57" fmla="*/ 0 h 410"/>
                <a:gd name="T58" fmla="*/ 464 w 484"/>
                <a:gd name="T59" fmla="*/ 0 h 410"/>
                <a:gd name="T60" fmla="*/ 177 w 484"/>
                <a:gd name="T61" fmla="*/ 0 h 410"/>
                <a:gd name="T62" fmla="*/ 167 w 484"/>
                <a:gd name="T63" fmla="*/ 0 h 410"/>
                <a:gd name="T64" fmla="*/ 147 w 484"/>
                <a:gd name="T65" fmla="*/ 20 h 410"/>
                <a:gd name="T66" fmla="*/ 147 w 484"/>
                <a:gd name="T67" fmla="*/ 87 h 410"/>
                <a:gd name="T68" fmla="*/ 167 w 484"/>
                <a:gd name="T69" fmla="*/ 107 h 410"/>
                <a:gd name="T70" fmla="*/ 177 w 484"/>
                <a:gd name="T71" fmla="*/ 107 h 410"/>
                <a:gd name="T72" fmla="*/ 464 w 484"/>
                <a:gd name="T73" fmla="*/ 107 h 410"/>
                <a:gd name="T74" fmla="*/ 484 w 484"/>
                <a:gd name="T75" fmla="*/ 87 h 410"/>
                <a:gd name="T76" fmla="*/ 484 w 484"/>
                <a:gd name="T77" fmla="*/ 20 h 410"/>
                <a:gd name="T78" fmla="*/ 464 w 484"/>
                <a:gd name="T79" fmla="*/ 0 h 410"/>
                <a:gd name="T80" fmla="*/ 86 w 484"/>
                <a:gd name="T81" fmla="*/ 303 h 410"/>
                <a:gd name="T82" fmla="*/ 20 w 484"/>
                <a:gd name="T83" fmla="*/ 303 h 410"/>
                <a:gd name="T84" fmla="*/ 0 w 484"/>
                <a:gd name="T85" fmla="*/ 323 h 410"/>
                <a:gd name="T86" fmla="*/ 0 w 484"/>
                <a:gd name="T87" fmla="*/ 390 h 410"/>
                <a:gd name="T88" fmla="*/ 20 w 484"/>
                <a:gd name="T89" fmla="*/ 410 h 410"/>
                <a:gd name="T90" fmla="*/ 86 w 484"/>
                <a:gd name="T91" fmla="*/ 410 h 410"/>
                <a:gd name="T92" fmla="*/ 106 w 484"/>
                <a:gd name="T93" fmla="*/ 390 h 410"/>
                <a:gd name="T94" fmla="*/ 106 w 484"/>
                <a:gd name="T95" fmla="*/ 323 h 410"/>
                <a:gd name="T96" fmla="*/ 86 w 484"/>
                <a:gd name="T97" fmla="*/ 303 h 410"/>
                <a:gd name="T98" fmla="*/ 464 w 484"/>
                <a:gd name="T99" fmla="*/ 303 h 410"/>
                <a:gd name="T100" fmla="*/ 177 w 484"/>
                <a:gd name="T101" fmla="*/ 303 h 410"/>
                <a:gd name="T102" fmla="*/ 167 w 484"/>
                <a:gd name="T103" fmla="*/ 303 h 410"/>
                <a:gd name="T104" fmla="*/ 147 w 484"/>
                <a:gd name="T105" fmla="*/ 323 h 410"/>
                <a:gd name="T106" fmla="*/ 147 w 484"/>
                <a:gd name="T107" fmla="*/ 390 h 410"/>
                <a:gd name="T108" fmla="*/ 167 w 484"/>
                <a:gd name="T109" fmla="*/ 410 h 410"/>
                <a:gd name="T110" fmla="*/ 177 w 484"/>
                <a:gd name="T111" fmla="*/ 410 h 410"/>
                <a:gd name="T112" fmla="*/ 464 w 484"/>
                <a:gd name="T113" fmla="*/ 410 h 410"/>
                <a:gd name="T114" fmla="*/ 484 w 484"/>
                <a:gd name="T115" fmla="*/ 390 h 410"/>
                <a:gd name="T116" fmla="*/ 484 w 484"/>
                <a:gd name="T117" fmla="*/ 323 h 410"/>
                <a:gd name="T118" fmla="*/ 464 w 484"/>
                <a:gd name="T119" fmla="*/ 303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4" h="410">
                  <a:moveTo>
                    <a:pt x="106" y="172"/>
                  </a:moveTo>
                  <a:lnTo>
                    <a:pt x="106" y="238"/>
                  </a:lnTo>
                  <a:cubicBezTo>
                    <a:pt x="106" y="249"/>
                    <a:pt x="97" y="258"/>
                    <a:pt x="86" y="258"/>
                  </a:cubicBezTo>
                  <a:lnTo>
                    <a:pt x="20" y="258"/>
                  </a:lnTo>
                  <a:cubicBezTo>
                    <a:pt x="9" y="258"/>
                    <a:pt x="0" y="249"/>
                    <a:pt x="0" y="238"/>
                  </a:cubicBezTo>
                  <a:lnTo>
                    <a:pt x="0" y="172"/>
                  </a:lnTo>
                  <a:cubicBezTo>
                    <a:pt x="0" y="161"/>
                    <a:pt x="9" y="152"/>
                    <a:pt x="20" y="152"/>
                  </a:cubicBezTo>
                  <a:lnTo>
                    <a:pt x="86" y="152"/>
                  </a:lnTo>
                  <a:cubicBezTo>
                    <a:pt x="97" y="152"/>
                    <a:pt x="106" y="161"/>
                    <a:pt x="106" y="172"/>
                  </a:cubicBezTo>
                  <a:close/>
                  <a:moveTo>
                    <a:pt x="464" y="152"/>
                  </a:moveTo>
                  <a:lnTo>
                    <a:pt x="177" y="152"/>
                  </a:lnTo>
                  <a:lnTo>
                    <a:pt x="167" y="152"/>
                  </a:lnTo>
                  <a:cubicBezTo>
                    <a:pt x="156" y="152"/>
                    <a:pt x="147" y="161"/>
                    <a:pt x="147" y="172"/>
                  </a:cubicBezTo>
                  <a:lnTo>
                    <a:pt x="147" y="238"/>
                  </a:lnTo>
                  <a:cubicBezTo>
                    <a:pt x="147" y="249"/>
                    <a:pt x="156" y="258"/>
                    <a:pt x="167" y="258"/>
                  </a:cubicBezTo>
                  <a:lnTo>
                    <a:pt x="177" y="258"/>
                  </a:lnTo>
                  <a:lnTo>
                    <a:pt x="464" y="258"/>
                  </a:lnTo>
                  <a:cubicBezTo>
                    <a:pt x="475" y="258"/>
                    <a:pt x="484" y="249"/>
                    <a:pt x="484" y="238"/>
                  </a:cubicBezTo>
                  <a:lnTo>
                    <a:pt x="484" y="172"/>
                  </a:lnTo>
                  <a:cubicBezTo>
                    <a:pt x="484" y="161"/>
                    <a:pt x="475" y="152"/>
                    <a:pt x="464" y="152"/>
                  </a:cubicBezTo>
                  <a:close/>
                  <a:moveTo>
                    <a:pt x="86" y="0"/>
                  </a:move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87"/>
                  </a:lnTo>
                  <a:cubicBezTo>
                    <a:pt x="0" y="98"/>
                    <a:pt x="9" y="107"/>
                    <a:pt x="20" y="107"/>
                  </a:cubicBezTo>
                  <a:lnTo>
                    <a:pt x="86" y="107"/>
                  </a:lnTo>
                  <a:cubicBezTo>
                    <a:pt x="97" y="107"/>
                    <a:pt x="106" y="98"/>
                    <a:pt x="106" y="87"/>
                  </a:cubicBezTo>
                  <a:lnTo>
                    <a:pt x="106" y="20"/>
                  </a:lnTo>
                  <a:cubicBezTo>
                    <a:pt x="106" y="9"/>
                    <a:pt x="97" y="0"/>
                    <a:pt x="86" y="0"/>
                  </a:cubicBezTo>
                  <a:close/>
                  <a:moveTo>
                    <a:pt x="464" y="0"/>
                  </a:moveTo>
                  <a:lnTo>
                    <a:pt x="177" y="0"/>
                  </a:lnTo>
                  <a:lnTo>
                    <a:pt x="167" y="0"/>
                  </a:lnTo>
                  <a:cubicBezTo>
                    <a:pt x="156" y="0"/>
                    <a:pt x="147" y="9"/>
                    <a:pt x="147" y="20"/>
                  </a:cubicBezTo>
                  <a:lnTo>
                    <a:pt x="147" y="87"/>
                  </a:lnTo>
                  <a:cubicBezTo>
                    <a:pt x="147" y="98"/>
                    <a:pt x="156" y="107"/>
                    <a:pt x="167" y="107"/>
                  </a:cubicBezTo>
                  <a:lnTo>
                    <a:pt x="177" y="107"/>
                  </a:lnTo>
                  <a:lnTo>
                    <a:pt x="464" y="107"/>
                  </a:lnTo>
                  <a:cubicBezTo>
                    <a:pt x="475" y="107"/>
                    <a:pt x="484" y="98"/>
                    <a:pt x="484" y="87"/>
                  </a:cubicBezTo>
                  <a:lnTo>
                    <a:pt x="484" y="20"/>
                  </a:lnTo>
                  <a:cubicBezTo>
                    <a:pt x="484" y="9"/>
                    <a:pt x="475" y="0"/>
                    <a:pt x="464" y="0"/>
                  </a:cubicBezTo>
                  <a:close/>
                  <a:moveTo>
                    <a:pt x="86" y="303"/>
                  </a:moveTo>
                  <a:lnTo>
                    <a:pt x="20" y="303"/>
                  </a:lnTo>
                  <a:cubicBezTo>
                    <a:pt x="9" y="303"/>
                    <a:pt x="0" y="312"/>
                    <a:pt x="0" y="323"/>
                  </a:cubicBezTo>
                  <a:lnTo>
                    <a:pt x="0" y="390"/>
                  </a:lnTo>
                  <a:cubicBezTo>
                    <a:pt x="0" y="401"/>
                    <a:pt x="9" y="410"/>
                    <a:pt x="20" y="410"/>
                  </a:cubicBezTo>
                  <a:lnTo>
                    <a:pt x="86" y="410"/>
                  </a:lnTo>
                  <a:cubicBezTo>
                    <a:pt x="97" y="410"/>
                    <a:pt x="106" y="401"/>
                    <a:pt x="106" y="390"/>
                  </a:cubicBezTo>
                  <a:lnTo>
                    <a:pt x="106" y="323"/>
                  </a:lnTo>
                  <a:cubicBezTo>
                    <a:pt x="106" y="312"/>
                    <a:pt x="97" y="303"/>
                    <a:pt x="86" y="303"/>
                  </a:cubicBezTo>
                  <a:close/>
                  <a:moveTo>
                    <a:pt x="464" y="303"/>
                  </a:moveTo>
                  <a:lnTo>
                    <a:pt x="177" y="303"/>
                  </a:lnTo>
                  <a:lnTo>
                    <a:pt x="167" y="303"/>
                  </a:lnTo>
                  <a:cubicBezTo>
                    <a:pt x="156" y="303"/>
                    <a:pt x="147" y="312"/>
                    <a:pt x="147" y="323"/>
                  </a:cubicBezTo>
                  <a:lnTo>
                    <a:pt x="147" y="390"/>
                  </a:lnTo>
                  <a:cubicBezTo>
                    <a:pt x="147" y="401"/>
                    <a:pt x="156" y="410"/>
                    <a:pt x="167" y="410"/>
                  </a:cubicBezTo>
                  <a:lnTo>
                    <a:pt x="177" y="410"/>
                  </a:lnTo>
                  <a:lnTo>
                    <a:pt x="464" y="410"/>
                  </a:lnTo>
                  <a:cubicBezTo>
                    <a:pt x="475" y="410"/>
                    <a:pt x="484" y="401"/>
                    <a:pt x="484" y="390"/>
                  </a:cubicBezTo>
                  <a:lnTo>
                    <a:pt x="484" y="323"/>
                  </a:lnTo>
                  <a:cubicBezTo>
                    <a:pt x="484" y="312"/>
                    <a:pt x="475" y="303"/>
                    <a:pt x="464" y="3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37" name="直接连接符 36"/>
            <p:cNvCxnSpPr>
              <a:cxnSpLocks/>
            </p:cNvCxnSpPr>
            <p:nvPr/>
          </p:nvCxnSpPr>
          <p:spPr>
            <a:xfrm>
              <a:off x="5828576" y="1309551"/>
              <a:ext cx="0" cy="4387056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ïṥliďe"/>
            <p:cNvSpPr/>
            <p:nvPr/>
          </p:nvSpPr>
          <p:spPr bwMode="auto">
            <a:xfrm>
              <a:off x="5756569" y="2050673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lïďè"/>
            <p:cNvSpPr/>
            <p:nvPr/>
          </p:nvSpPr>
          <p:spPr bwMode="auto">
            <a:xfrm>
              <a:off x="5756568" y="2981424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$ḷîḑè"/>
            <p:cNvSpPr/>
            <p:nvPr/>
          </p:nvSpPr>
          <p:spPr bwMode="auto">
            <a:xfrm>
              <a:off x="5756568" y="3912175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$lîḍe"/>
            <p:cNvSpPr/>
            <p:nvPr/>
          </p:nvSpPr>
          <p:spPr bwMode="auto">
            <a:xfrm>
              <a:off x="5756568" y="4842926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3" name="ïŝḻïḋé"/>
            <p:cNvGrpSpPr/>
            <p:nvPr/>
          </p:nvGrpSpPr>
          <p:grpSpPr>
            <a:xfrm>
              <a:off x="4907869" y="1824744"/>
              <a:ext cx="595872" cy="595872"/>
              <a:chOff x="5283305" y="1269560"/>
              <a:chExt cx="595872" cy="595872"/>
            </a:xfrm>
          </p:grpSpPr>
          <p:sp>
            <p:nvSpPr>
              <p:cNvPr id="65" name="îś1iďè"/>
              <p:cNvSpPr/>
              <p:nvPr/>
            </p:nvSpPr>
            <p:spPr bwMode="auto">
              <a:xfrm rot="2691234">
                <a:off x="5283305" y="1269560"/>
                <a:ext cx="595872" cy="595872"/>
              </a:xfrm>
              <a:prstGeom prst="teardrop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ṡḻidè"/>
              <p:cNvSpPr/>
              <p:nvPr/>
            </p:nvSpPr>
            <p:spPr bwMode="auto">
              <a:xfrm>
                <a:off x="5298039" y="1280434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</p:grpSp>
        <p:grpSp>
          <p:nvGrpSpPr>
            <p:cNvPr id="44" name="ïšḷiḋè"/>
            <p:cNvGrpSpPr/>
            <p:nvPr/>
          </p:nvGrpSpPr>
          <p:grpSpPr>
            <a:xfrm>
              <a:off x="4907868" y="2755496"/>
              <a:ext cx="595872" cy="595872"/>
              <a:chOff x="5283304" y="2200312"/>
              <a:chExt cx="595872" cy="595872"/>
            </a:xfrm>
            <a:solidFill>
              <a:schemeClr val="bg1">
                <a:lumMod val="65000"/>
              </a:schemeClr>
            </a:solidFill>
          </p:grpSpPr>
          <p:sp>
            <p:nvSpPr>
              <p:cNvPr id="63" name="ïşliḍé"/>
              <p:cNvSpPr/>
              <p:nvPr/>
            </p:nvSpPr>
            <p:spPr bwMode="auto">
              <a:xfrm rot="2691234">
                <a:off x="5283304" y="2200312"/>
                <a:ext cx="595872" cy="595872"/>
              </a:xfrm>
              <a:prstGeom prst="teardrop">
                <a:avLst/>
              </a:prstGeom>
              <a:grpFill/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ḷíḍé"/>
              <p:cNvSpPr/>
              <p:nvPr/>
            </p:nvSpPr>
            <p:spPr bwMode="auto">
              <a:xfrm>
                <a:off x="5298039" y="2211186"/>
                <a:ext cx="574124" cy="574124"/>
              </a:xfrm>
              <a:prstGeom prst="ellips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</p:grpSp>
        <p:grpSp>
          <p:nvGrpSpPr>
            <p:cNvPr id="45" name="î$1idè"/>
            <p:cNvGrpSpPr/>
            <p:nvPr/>
          </p:nvGrpSpPr>
          <p:grpSpPr>
            <a:xfrm>
              <a:off x="4907868" y="3686248"/>
              <a:ext cx="595872" cy="595872"/>
              <a:chOff x="5283304" y="3131064"/>
              <a:chExt cx="595872" cy="595872"/>
            </a:xfrm>
          </p:grpSpPr>
          <p:sp>
            <p:nvSpPr>
              <p:cNvPr id="61" name="îṡ1idè"/>
              <p:cNvSpPr/>
              <p:nvPr/>
            </p:nvSpPr>
            <p:spPr bwMode="auto">
              <a:xfrm rot="2691234">
                <a:off x="5283304" y="3131064"/>
                <a:ext cx="595872" cy="595872"/>
              </a:xfrm>
              <a:prstGeom prst="teardrop">
                <a:avLst/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šḷîdé"/>
              <p:cNvSpPr/>
              <p:nvPr/>
            </p:nvSpPr>
            <p:spPr bwMode="auto">
              <a:xfrm>
                <a:off x="5298039" y="3141938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</p:grpSp>
        <p:grpSp>
          <p:nvGrpSpPr>
            <p:cNvPr id="46" name="iślîdê"/>
            <p:cNvGrpSpPr/>
            <p:nvPr/>
          </p:nvGrpSpPr>
          <p:grpSpPr>
            <a:xfrm>
              <a:off x="4907868" y="4617000"/>
              <a:ext cx="595872" cy="595872"/>
              <a:chOff x="5283304" y="4061816"/>
              <a:chExt cx="595872" cy="595872"/>
            </a:xfrm>
            <a:solidFill>
              <a:schemeClr val="bg1">
                <a:lumMod val="65000"/>
              </a:schemeClr>
            </a:solidFill>
          </p:grpSpPr>
          <p:sp>
            <p:nvSpPr>
              <p:cNvPr id="59" name="iṥlíḍe"/>
              <p:cNvSpPr/>
              <p:nvPr/>
            </p:nvSpPr>
            <p:spPr bwMode="auto">
              <a:xfrm rot="2691234">
                <a:off x="5283304" y="4061816"/>
                <a:ext cx="595872" cy="595872"/>
              </a:xfrm>
              <a:prstGeom prst="teardrop">
                <a:avLst/>
              </a:prstGeom>
              <a:grpFill/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S1ïḑè"/>
              <p:cNvSpPr/>
              <p:nvPr/>
            </p:nvSpPr>
            <p:spPr bwMode="auto">
              <a:xfrm>
                <a:off x="5298039" y="4072690"/>
                <a:ext cx="574124" cy="574124"/>
              </a:xfrm>
              <a:prstGeom prst="ellips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</p:grpSp>
        <p:sp>
          <p:nvSpPr>
            <p:cNvPr id="48" name="išlîḋe"/>
            <p:cNvSpPr/>
            <p:nvPr/>
          </p:nvSpPr>
          <p:spPr bwMode="auto">
            <a:xfrm>
              <a:off x="6096000" y="190039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PNC</a:t>
              </a:r>
              <a:r>
                <a:rPr lang="zh-Hans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OVERVIEW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" name="î$ḻîďê"/>
            <p:cNvSpPr/>
            <p:nvPr/>
          </p:nvSpPr>
          <p:spPr bwMode="auto">
            <a:xfrm>
              <a:off x="6096000" y="283772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PREDICTION</a:t>
              </a:r>
              <a:r>
                <a:rPr lang="zh-Hans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TASK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íşḻîdè"/>
            <p:cNvSpPr/>
            <p:nvPr/>
          </p:nvSpPr>
          <p:spPr bwMode="auto">
            <a:xfrm>
              <a:off x="6096000" y="377505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VEHICLE</a:t>
              </a:r>
              <a:r>
                <a:rPr lang="zh-Hans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PREDICT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íŝḷîḍè"/>
            <p:cNvSpPr/>
            <p:nvPr/>
          </p:nvSpPr>
          <p:spPr bwMode="auto">
            <a:xfrm>
              <a:off x="6096000" y="471238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286500" y="2632088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6286500" y="3559189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6286500" y="4486290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6286500" y="5413391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100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5860415"/>
            <a:ext cx="952500" cy="95250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9568180" y="6277610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  <p:sp>
        <p:nvSpPr>
          <p:cNvPr id="5" name="页脚占位符 2"/>
          <p:cNvSpPr>
            <a:spLocks noGrp="1"/>
          </p:cNvSpPr>
          <p:nvPr/>
        </p:nvSpPr>
        <p:spPr>
          <a:xfrm>
            <a:off x="1431924" y="6233478"/>
            <a:ext cx="4140201" cy="206381"/>
          </a:xfrm>
        </p:spPr>
        <p:txBody>
          <a:bodyPr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2" name="íşḻîdè">
            <a:extLst>
              <a:ext uri="{FF2B5EF4-FFF2-40B4-BE49-F238E27FC236}">
                <a16:creationId xmlns:a16="http://schemas.microsoft.com/office/drawing/2014/main" id="{2A084D86-1510-EF47-8D37-980CF6348256}"/>
              </a:ext>
            </a:extLst>
          </p:cNvPr>
          <p:cNvSpPr/>
          <p:nvPr/>
        </p:nvSpPr>
        <p:spPr bwMode="auto">
          <a:xfrm>
            <a:off x="6096000" y="4718484"/>
            <a:ext cx="5424485" cy="43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Han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PEDESTRIAN</a:t>
            </a:r>
            <a:r>
              <a:rPr lang="zh-Hans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11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APOLLO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4E16E-EEF5-6145-8F0A-E23005C09B4C}"/>
              </a:ext>
            </a:extLst>
          </p:cNvPr>
          <p:cNvSpPr txBox="1"/>
          <p:nvPr/>
        </p:nvSpPr>
        <p:spPr>
          <a:xfrm>
            <a:off x="1260000" y="1440000"/>
            <a:ext cx="1665841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MLP</a:t>
            </a:r>
            <a:r>
              <a:rPr lang="zh-Hans" altLang="en-US" dirty="0"/>
              <a:t> </a:t>
            </a:r>
            <a:r>
              <a:rPr lang="en-US" altLang="zh-Hans" dirty="0"/>
              <a:t>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RNN</a:t>
            </a:r>
            <a:r>
              <a:rPr lang="zh-Hans" altLang="en-US" dirty="0"/>
              <a:t> </a:t>
            </a:r>
            <a:r>
              <a:rPr lang="en-US" altLang="zh-Hans" dirty="0"/>
              <a:t>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圆角矩形 6"/>
          <p:cNvSpPr/>
          <p:nvPr/>
        </p:nvSpPr>
        <p:spPr>
          <a:xfrm>
            <a:off x="6258966" y="2441884"/>
            <a:ext cx="1514260" cy="449421"/>
          </a:xfrm>
          <a:prstGeom prst="roundRect">
            <a:avLst/>
          </a:prstGeom>
          <a:solidFill>
            <a:srgbClr val="C55B4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Lane Sequence</a:t>
            </a:r>
            <a:endParaRPr lang="zh-CN" altLang="en-US" sz="1400" dirty="0"/>
          </a:p>
        </p:txBody>
      </p:sp>
      <p:sp>
        <p:nvSpPr>
          <p:cNvPr id="8" name="圆角矩形 7"/>
          <p:cNvSpPr/>
          <p:nvPr/>
        </p:nvSpPr>
        <p:spPr>
          <a:xfrm>
            <a:off x="6532475" y="3914275"/>
            <a:ext cx="967242" cy="449421"/>
          </a:xfrm>
          <a:prstGeom prst="roundRect">
            <a:avLst/>
          </a:prstGeom>
          <a:solidFill>
            <a:srgbClr val="37B0CB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RNN1</a:t>
            </a:r>
            <a:endParaRPr lang="zh-CN" altLang="en-US" sz="1400" dirty="0"/>
          </a:p>
        </p:txBody>
      </p:sp>
      <p:sp>
        <p:nvSpPr>
          <p:cNvPr id="9" name="圆角矩形 8"/>
          <p:cNvSpPr/>
          <p:nvPr/>
        </p:nvSpPr>
        <p:spPr>
          <a:xfrm>
            <a:off x="7326589" y="5437797"/>
            <a:ext cx="1514260" cy="449421"/>
          </a:xfrm>
          <a:prstGeom prst="roundRect">
            <a:avLst/>
          </a:prstGeom>
          <a:solidFill>
            <a:srgbClr val="4CC1A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Probability</a:t>
            </a:r>
            <a:endParaRPr lang="zh-CN" altLang="en-US" sz="1400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8083719" y="5116088"/>
            <a:ext cx="0" cy="320400"/>
          </a:xfrm>
          <a:prstGeom prst="straightConnector1">
            <a:avLst/>
          </a:prstGeom>
          <a:ln w="38100">
            <a:solidFill>
              <a:srgbClr val="37B0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7016096" y="2891305"/>
            <a:ext cx="0" cy="320400"/>
          </a:xfrm>
          <a:prstGeom prst="straightConnector1">
            <a:avLst/>
          </a:prstGeom>
          <a:ln w="38100">
            <a:solidFill>
              <a:srgbClr val="C96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6329203" y="3212146"/>
            <a:ext cx="1373785" cy="358703"/>
            <a:chOff x="6214369" y="2892425"/>
            <a:chExt cx="1740509" cy="454457"/>
          </a:xfrm>
        </p:grpSpPr>
        <p:sp>
          <p:nvSpPr>
            <p:cNvPr id="14" name="矩形 13"/>
            <p:cNvSpPr/>
            <p:nvPr/>
          </p:nvSpPr>
          <p:spPr>
            <a:xfrm>
              <a:off x="6214369" y="2892425"/>
              <a:ext cx="195309" cy="454457"/>
            </a:xfrm>
            <a:prstGeom prst="rect">
              <a:avLst/>
            </a:prstGeom>
            <a:solidFill>
              <a:srgbClr val="C55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6471902" y="2892425"/>
              <a:ext cx="195309" cy="454457"/>
            </a:xfrm>
            <a:prstGeom prst="rect">
              <a:avLst/>
            </a:prstGeom>
            <a:solidFill>
              <a:srgbClr val="C55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729435" y="2892425"/>
              <a:ext cx="195309" cy="454457"/>
            </a:xfrm>
            <a:prstGeom prst="rect">
              <a:avLst/>
            </a:prstGeom>
            <a:solidFill>
              <a:srgbClr val="C55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986968" y="2892425"/>
              <a:ext cx="195309" cy="454457"/>
            </a:xfrm>
            <a:prstGeom prst="rect">
              <a:avLst/>
            </a:prstGeom>
            <a:solidFill>
              <a:srgbClr val="C55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7244501" y="2892425"/>
              <a:ext cx="195309" cy="454457"/>
            </a:xfrm>
            <a:prstGeom prst="rect">
              <a:avLst/>
            </a:prstGeom>
            <a:solidFill>
              <a:srgbClr val="C55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502034" y="2892425"/>
              <a:ext cx="195309" cy="454457"/>
            </a:xfrm>
            <a:prstGeom prst="rect">
              <a:avLst/>
            </a:prstGeom>
            <a:solidFill>
              <a:srgbClr val="C55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7759569" y="2892425"/>
              <a:ext cx="195309" cy="454457"/>
            </a:xfrm>
            <a:prstGeom prst="rect">
              <a:avLst/>
            </a:prstGeom>
            <a:solidFill>
              <a:srgbClr val="C55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8976116" y="2781001"/>
            <a:ext cx="1514260" cy="449421"/>
          </a:xfrm>
          <a:prstGeom prst="roundRect">
            <a:avLst/>
          </a:prstGeom>
          <a:solidFill>
            <a:srgbClr val="C55B4A">
              <a:alpha val="69804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5" name="圆角矩形 24"/>
          <p:cNvSpPr/>
          <p:nvPr/>
        </p:nvSpPr>
        <p:spPr>
          <a:xfrm>
            <a:off x="8849071" y="2858843"/>
            <a:ext cx="1514260" cy="449421"/>
          </a:xfrm>
          <a:prstGeom prst="roundRect">
            <a:avLst/>
          </a:prstGeom>
          <a:solidFill>
            <a:srgbClr val="C55B4A">
              <a:alpha val="69804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6" name="圆角矩形 25"/>
          <p:cNvSpPr/>
          <p:nvPr/>
        </p:nvSpPr>
        <p:spPr>
          <a:xfrm>
            <a:off x="8722027" y="2936685"/>
            <a:ext cx="1514260" cy="449421"/>
          </a:xfrm>
          <a:prstGeom prst="roundRect">
            <a:avLst/>
          </a:prstGeom>
          <a:solidFill>
            <a:srgbClr val="C55B4A">
              <a:alpha val="69804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7" name="圆角矩形 26"/>
          <p:cNvSpPr/>
          <p:nvPr/>
        </p:nvSpPr>
        <p:spPr>
          <a:xfrm>
            <a:off x="8594983" y="3014528"/>
            <a:ext cx="1514260" cy="449421"/>
          </a:xfrm>
          <a:prstGeom prst="roundRect">
            <a:avLst/>
          </a:prstGeom>
          <a:solidFill>
            <a:srgbClr val="C55B4A">
              <a:alpha val="69804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8" name="圆角矩形 27"/>
          <p:cNvSpPr/>
          <p:nvPr/>
        </p:nvSpPr>
        <p:spPr>
          <a:xfrm>
            <a:off x="8467938" y="3092370"/>
            <a:ext cx="1514260" cy="449421"/>
          </a:xfrm>
          <a:prstGeom prst="roundRect">
            <a:avLst/>
          </a:prstGeom>
          <a:solidFill>
            <a:srgbClr val="C55B4A">
              <a:alpha val="69804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9" name="圆角矩形 28"/>
          <p:cNvSpPr/>
          <p:nvPr/>
        </p:nvSpPr>
        <p:spPr>
          <a:xfrm>
            <a:off x="8340894" y="3170214"/>
            <a:ext cx="1514260" cy="449421"/>
          </a:xfrm>
          <a:prstGeom prst="roundRect">
            <a:avLst/>
          </a:prstGeom>
          <a:solidFill>
            <a:srgbClr val="C55B4A">
              <a:alpha val="74902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Obstacle Status</a:t>
            </a:r>
            <a:endParaRPr lang="zh-CN" altLang="en-US" sz="1400" dirty="0"/>
          </a:p>
        </p:txBody>
      </p:sp>
      <p:sp>
        <p:nvSpPr>
          <p:cNvPr id="30" name="圆角矩形 29"/>
          <p:cNvSpPr/>
          <p:nvPr/>
        </p:nvSpPr>
        <p:spPr>
          <a:xfrm>
            <a:off x="8639772" y="3914275"/>
            <a:ext cx="967242" cy="449421"/>
          </a:xfrm>
          <a:prstGeom prst="roundRect">
            <a:avLst/>
          </a:prstGeom>
          <a:solidFill>
            <a:srgbClr val="37B0CB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RNN2</a:t>
            </a:r>
            <a:endParaRPr lang="zh-CN" altLang="en-US" sz="1400" dirty="0"/>
          </a:p>
        </p:txBody>
      </p:sp>
      <p:sp>
        <p:nvSpPr>
          <p:cNvPr id="31" name="圆角矩形 30"/>
          <p:cNvSpPr/>
          <p:nvPr/>
        </p:nvSpPr>
        <p:spPr>
          <a:xfrm>
            <a:off x="7326589" y="4658575"/>
            <a:ext cx="1514260" cy="449421"/>
          </a:xfrm>
          <a:prstGeom prst="roundRect">
            <a:avLst/>
          </a:prstGeom>
          <a:solidFill>
            <a:srgbClr val="37B0CB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Concatenate</a:t>
            </a:r>
            <a:endParaRPr lang="zh-CN" altLang="en-US" sz="1400" dirty="0"/>
          </a:p>
        </p:txBody>
      </p:sp>
      <p:cxnSp>
        <p:nvCxnSpPr>
          <p:cNvPr id="32" name="直接箭头连接符 31"/>
          <p:cNvCxnSpPr/>
          <p:nvPr/>
        </p:nvCxnSpPr>
        <p:spPr>
          <a:xfrm>
            <a:off x="7016096" y="3593875"/>
            <a:ext cx="0" cy="320400"/>
          </a:xfrm>
          <a:prstGeom prst="straightConnector1">
            <a:avLst/>
          </a:prstGeom>
          <a:ln w="38100">
            <a:solidFill>
              <a:srgbClr val="C96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9119377" y="3617104"/>
            <a:ext cx="0" cy="320400"/>
          </a:xfrm>
          <a:prstGeom prst="straightConnector1">
            <a:avLst/>
          </a:prstGeom>
          <a:ln w="38100">
            <a:solidFill>
              <a:srgbClr val="C960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9987334" y="1472162"/>
            <a:ext cx="823541" cy="449421"/>
          </a:xfrm>
          <a:prstGeom prst="roundRect">
            <a:avLst/>
          </a:prstGeom>
          <a:solidFill>
            <a:srgbClr val="84888E">
              <a:alpha val="69804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36" name="圆角矩形 35"/>
          <p:cNvSpPr/>
          <p:nvPr/>
        </p:nvSpPr>
        <p:spPr>
          <a:xfrm>
            <a:off x="9860289" y="1550004"/>
            <a:ext cx="823541" cy="449421"/>
          </a:xfrm>
          <a:prstGeom prst="roundRect">
            <a:avLst/>
          </a:prstGeom>
          <a:solidFill>
            <a:srgbClr val="84888E">
              <a:alpha val="69804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37" name="圆角矩形 36"/>
          <p:cNvSpPr/>
          <p:nvPr/>
        </p:nvSpPr>
        <p:spPr>
          <a:xfrm>
            <a:off x="9733245" y="1627847"/>
            <a:ext cx="823541" cy="449421"/>
          </a:xfrm>
          <a:prstGeom prst="roundRect">
            <a:avLst/>
          </a:prstGeom>
          <a:solidFill>
            <a:srgbClr val="84888E">
              <a:alpha val="69804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38" name="圆角矩形 37"/>
          <p:cNvSpPr/>
          <p:nvPr/>
        </p:nvSpPr>
        <p:spPr>
          <a:xfrm>
            <a:off x="9606201" y="1705689"/>
            <a:ext cx="823541" cy="449421"/>
          </a:xfrm>
          <a:prstGeom prst="roundRect">
            <a:avLst/>
          </a:prstGeom>
          <a:solidFill>
            <a:srgbClr val="84888E">
              <a:alpha val="69804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0" name="圆角矩形 39"/>
          <p:cNvSpPr/>
          <p:nvPr/>
        </p:nvSpPr>
        <p:spPr>
          <a:xfrm>
            <a:off x="6258966" y="1705689"/>
            <a:ext cx="942569" cy="449421"/>
          </a:xfrm>
          <a:prstGeom prst="roundRect">
            <a:avLst/>
          </a:prstGeom>
          <a:solidFill>
            <a:srgbClr val="84888E">
              <a:alpha val="69804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47" name="直接箭头连接符 46"/>
          <p:cNvCxnSpPr/>
          <p:nvPr/>
        </p:nvCxnSpPr>
        <p:spPr>
          <a:xfrm>
            <a:off x="7548830" y="1921583"/>
            <a:ext cx="0" cy="520301"/>
          </a:xfrm>
          <a:prstGeom prst="straightConnector1">
            <a:avLst/>
          </a:prstGeom>
          <a:ln w="38100">
            <a:solidFill>
              <a:srgbClr val="A9AC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7240863" y="1931108"/>
            <a:ext cx="324000" cy="0"/>
          </a:xfrm>
          <a:prstGeom prst="line">
            <a:avLst/>
          </a:prstGeom>
          <a:ln w="38100">
            <a:solidFill>
              <a:srgbClr val="A9ACB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9301430" y="1931108"/>
            <a:ext cx="0" cy="770926"/>
          </a:xfrm>
          <a:prstGeom prst="straightConnector1">
            <a:avLst/>
          </a:prstGeom>
          <a:ln w="38100">
            <a:solidFill>
              <a:srgbClr val="A9AC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9282201" y="1931108"/>
            <a:ext cx="324000" cy="0"/>
          </a:xfrm>
          <a:prstGeom prst="line">
            <a:avLst/>
          </a:prstGeom>
          <a:ln w="38100">
            <a:solidFill>
              <a:srgbClr val="A9ACB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7011601" y="4369508"/>
            <a:ext cx="0" cy="490255"/>
          </a:xfrm>
          <a:prstGeom prst="straightConnector1">
            <a:avLst/>
          </a:prstGeom>
          <a:ln w="38100">
            <a:solidFill>
              <a:srgbClr val="37B0C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7016096" y="4850238"/>
            <a:ext cx="324000" cy="0"/>
          </a:xfrm>
          <a:prstGeom prst="line">
            <a:avLst/>
          </a:prstGeom>
          <a:ln w="38100">
            <a:solidFill>
              <a:srgbClr val="37B0C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9128902" y="4359983"/>
            <a:ext cx="0" cy="490255"/>
          </a:xfrm>
          <a:prstGeom prst="straightConnector1">
            <a:avLst/>
          </a:prstGeom>
          <a:ln w="38100">
            <a:solidFill>
              <a:srgbClr val="37B0C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8821351" y="4859763"/>
            <a:ext cx="324000" cy="0"/>
          </a:xfrm>
          <a:prstGeom prst="line">
            <a:avLst/>
          </a:prstGeom>
          <a:ln w="38100">
            <a:solidFill>
              <a:srgbClr val="37B0CB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7270049" y="1139499"/>
            <a:ext cx="2082064" cy="349701"/>
          </a:xfrm>
          <a:prstGeom prst="rect">
            <a:avLst/>
          </a:prstGeom>
          <a:solidFill>
            <a:srgbClr val="A9AC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Ground Truth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1982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PIPELINE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4E16E-EEF5-6145-8F0A-E23005C09B4C}"/>
              </a:ext>
            </a:extLst>
          </p:cNvPr>
          <p:cNvSpPr txBox="1"/>
          <p:nvPr/>
        </p:nvSpPr>
        <p:spPr>
          <a:xfrm>
            <a:off x="1260000" y="1440000"/>
            <a:ext cx="2704587" cy="2534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Sampling</a:t>
            </a:r>
            <a:r>
              <a:rPr lang="zh-Hans" altLang="en-US" dirty="0"/>
              <a:t> </a:t>
            </a:r>
            <a:r>
              <a:rPr lang="en-US" altLang="zh-Hans" dirty="0"/>
              <a:t>engineering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Model</a:t>
            </a:r>
            <a:r>
              <a:rPr lang="zh-Hans" altLang="en-US" dirty="0"/>
              <a:t> </a:t>
            </a:r>
            <a:r>
              <a:rPr lang="en-US" altLang="zh-Hans" dirty="0"/>
              <a:t>optimization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F</a:t>
            </a:r>
            <a:r>
              <a:rPr lang="en-US" dirty="0"/>
              <a:t>eature engineering</a:t>
            </a:r>
            <a:r>
              <a:rPr lang="zh-Hans" altLang="en-US" dirty="0"/>
              <a:t> 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7B9976-C516-F44E-BD61-E48A62466F53}"/>
              </a:ext>
            </a:extLst>
          </p:cNvPr>
          <p:cNvGrpSpPr/>
          <p:nvPr/>
        </p:nvGrpSpPr>
        <p:grpSpPr>
          <a:xfrm>
            <a:off x="4242216" y="1433924"/>
            <a:ext cx="7088915" cy="4562141"/>
            <a:chOff x="4841332" y="1433925"/>
            <a:chExt cx="6489799" cy="4031844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8811974" y="1585098"/>
              <a:ext cx="0" cy="3880671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4841332" y="3026655"/>
              <a:ext cx="1045277" cy="464472"/>
            </a:xfrm>
            <a:prstGeom prst="rect">
              <a:avLst/>
            </a:prstGeom>
            <a:solidFill>
              <a:srgbClr val="C55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样本清洗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4841332" y="4095274"/>
              <a:ext cx="1045277" cy="464472"/>
            </a:xfrm>
            <a:prstGeom prst="rect">
              <a:avLst/>
            </a:prstGeom>
            <a:solidFill>
              <a:srgbClr val="C55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Label</a:t>
              </a:r>
              <a:endParaRPr lang="zh-CN" altLang="en-US" sz="14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6383410" y="2983891"/>
              <a:ext cx="1045277" cy="464472"/>
            </a:xfrm>
            <a:prstGeom prst="rect">
              <a:avLst/>
            </a:prstGeom>
            <a:solidFill>
              <a:srgbClr val="C55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原始特征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6383410" y="3682975"/>
              <a:ext cx="1045277" cy="464472"/>
            </a:xfrm>
            <a:prstGeom prst="rect">
              <a:avLst/>
            </a:prstGeom>
            <a:solidFill>
              <a:srgbClr val="C55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特征选择</a:t>
              </a:r>
              <a:endParaRPr lang="en-US" altLang="zh-CN" sz="14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6383410" y="4383057"/>
              <a:ext cx="1045277" cy="464472"/>
            </a:xfrm>
            <a:prstGeom prst="rect">
              <a:avLst/>
            </a:prstGeom>
            <a:solidFill>
              <a:srgbClr val="C55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/>
                <a:t>RNN</a:t>
              </a:r>
              <a:r>
                <a:rPr lang="en-US" altLang="zh-CN" sz="1400" dirty="0"/>
                <a:t> Model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8213715" y="2983891"/>
              <a:ext cx="1314534" cy="464472"/>
            </a:xfrm>
            <a:prstGeom prst="rect">
              <a:avLst/>
            </a:prstGeom>
            <a:solidFill>
              <a:srgbClr val="C55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特征提取器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10285854" y="2983891"/>
              <a:ext cx="1045277" cy="464472"/>
            </a:xfrm>
            <a:prstGeom prst="rect">
              <a:avLst/>
            </a:prstGeom>
            <a:solidFill>
              <a:srgbClr val="C55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原始特征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0285854" y="3682975"/>
              <a:ext cx="1045277" cy="464472"/>
            </a:xfrm>
            <a:prstGeom prst="rect">
              <a:avLst/>
            </a:prstGeom>
            <a:solidFill>
              <a:srgbClr val="C55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在线高阶特征生成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9542904" y="4382629"/>
              <a:ext cx="1045277" cy="464472"/>
            </a:xfrm>
            <a:prstGeom prst="rect">
              <a:avLst/>
            </a:prstGeom>
            <a:solidFill>
              <a:srgbClr val="C55B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行为预测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531978" y="1433925"/>
              <a:ext cx="1045277" cy="333837"/>
            </a:xfrm>
            <a:prstGeom prst="rect">
              <a:avLst/>
            </a:prstGeom>
            <a:solidFill>
              <a:srgbClr val="8BA9D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Offline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997125" y="1447338"/>
              <a:ext cx="1045277" cy="333837"/>
            </a:xfrm>
            <a:prstGeom prst="rect">
              <a:avLst/>
            </a:prstGeom>
            <a:solidFill>
              <a:srgbClr val="8BA9D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Online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折角形 4"/>
            <p:cNvSpPr/>
            <p:nvPr/>
          </p:nvSpPr>
          <p:spPr>
            <a:xfrm>
              <a:off x="4860572" y="1843005"/>
              <a:ext cx="997857" cy="492459"/>
            </a:xfrm>
            <a:prstGeom prst="foldedCorner">
              <a:avLst/>
            </a:prstGeom>
            <a:solidFill>
              <a:srgbClr val="F2EB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Record</a:t>
              </a:r>
            </a:p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</a:t>
              </a:r>
            </a:p>
          </p:txBody>
        </p:sp>
        <p:sp>
          <p:nvSpPr>
            <p:cNvPr id="20" name="折角形 19"/>
            <p:cNvSpPr/>
            <p:nvPr/>
          </p:nvSpPr>
          <p:spPr>
            <a:xfrm>
              <a:off x="10285854" y="1846708"/>
              <a:ext cx="1045277" cy="492459"/>
            </a:xfrm>
            <a:prstGeom prst="foldedCorner">
              <a:avLst/>
            </a:prstGeom>
            <a:solidFill>
              <a:srgbClr val="F2EB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Channel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消息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9528249" y="3192888"/>
              <a:ext cx="757605" cy="0"/>
            </a:xfrm>
            <a:prstGeom prst="line">
              <a:avLst/>
            </a:prstGeom>
            <a:ln w="38100">
              <a:solidFill>
                <a:srgbClr val="C55B4A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7437060" y="3192888"/>
              <a:ext cx="757605" cy="0"/>
            </a:xfrm>
            <a:prstGeom prst="line">
              <a:avLst/>
            </a:prstGeom>
            <a:ln w="38100">
              <a:solidFill>
                <a:srgbClr val="C55B4A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5335349" y="2354514"/>
              <a:ext cx="0" cy="648427"/>
            </a:xfrm>
            <a:prstGeom prst="straightConnector1">
              <a:avLst/>
            </a:prstGeom>
            <a:ln w="38100">
              <a:solidFill>
                <a:srgbClr val="C960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>
              <a:off x="5335349" y="3537585"/>
              <a:ext cx="0" cy="542449"/>
            </a:xfrm>
            <a:prstGeom prst="straightConnector1">
              <a:avLst/>
            </a:prstGeom>
            <a:ln w="38100">
              <a:solidFill>
                <a:srgbClr val="C960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6935549" y="3448363"/>
              <a:ext cx="0" cy="259612"/>
            </a:xfrm>
            <a:prstGeom prst="straightConnector1">
              <a:avLst/>
            </a:prstGeom>
            <a:ln w="38100">
              <a:solidFill>
                <a:srgbClr val="C960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>
              <a:off x="6935549" y="4147447"/>
              <a:ext cx="0" cy="259612"/>
            </a:xfrm>
            <a:prstGeom prst="straightConnector1">
              <a:avLst/>
            </a:prstGeom>
            <a:ln w="38100">
              <a:solidFill>
                <a:srgbClr val="C960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10812224" y="3452173"/>
              <a:ext cx="0" cy="259612"/>
            </a:xfrm>
            <a:prstGeom prst="straightConnector1">
              <a:avLst/>
            </a:prstGeom>
            <a:ln w="38100">
              <a:solidFill>
                <a:srgbClr val="C960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H="1">
              <a:off x="10588181" y="4147447"/>
              <a:ext cx="214518" cy="259612"/>
            </a:xfrm>
            <a:prstGeom prst="straightConnector1">
              <a:avLst/>
            </a:prstGeom>
            <a:ln w="38100">
              <a:solidFill>
                <a:srgbClr val="C960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12" idx="3"/>
              <a:endCxn id="17" idx="1"/>
            </p:cNvCxnSpPr>
            <p:nvPr/>
          </p:nvCxnSpPr>
          <p:spPr>
            <a:xfrm flipV="1">
              <a:off x="7428687" y="4614865"/>
              <a:ext cx="2114217" cy="428"/>
            </a:xfrm>
            <a:prstGeom prst="straightConnector1">
              <a:avLst/>
            </a:prstGeom>
            <a:ln w="38100">
              <a:solidFill>
                <a:srgbClr val="C960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>
              <a:off x="5886609" y="2085975"/>
              <a:ext cx="2308056" cy="897916"/>
            </a:xfrm>
            <a:prstGeom prst="straightConnector1">
              <a:avLst/>
            </a:prstGeom>
            <a:ln w="38100">
              <a:solidFill>
                <a:srgbClr val="C960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H="1">
              <a:off x="9440624" y="2118228"/>
              <a:ext cx="845230" cy="865663"/>
            </a:xfrm>
            <a:prstGeom prst="straightConnector1">
              <a:avLst/>
            </a:prstGeom>
            <a:ln w="38100">
              <a:solidFill>
                <a:srgbClr val="C960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endCxn id="12" idx="1"/>
            </p:cNvCxnSpPr>
            <p:nvPr/>
          </p:nvCxnSpPr>
          <p:spPr>
            <a:xfrm>
              <a:off x="5886609" y="4331667"/>
              <a:ext cx="496801" cy="283626"/>
            </a:xfrm>
            <a:prstGeom prst="line">
              <a:avLst/>
            </a:prstGeom>
            <a:ln w="38100">
              <a:solidFill>
                <a:srgbClr val="C55B4A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4856798" y="4785088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/>
                <a:t>样本工程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7437060" y="4852964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/>
                <a:t>模型优化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8309272" y="3726694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/>
                <a:t>特征工程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9554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PIPELINE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4E16E-EEF5-6145-8F0A-E23005C09B4C}"/>
              </a:ext>
            </a:extLst>
          </p:cNvPr>
          <p:cNvSpPr txBox="1"/>
          <p:nvPr/>
        </p:nvSpPr>
        <p:spPr>
          <a:xfrm>
            <a:off x="669924" y="1514951"/>
            <a:ext cx="312150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Auto</a:t>
            </a:r>
            <a:r>
              <a:rPr lang="zh-Hans" altLang="en-US" dirty="0"/>
              <a:t> </a:t>
            </a:r>
            <a:r>
              <a:rPr lang="en-US" altLang="zh-Hans" dirty="0"/>
              <a:t>labelling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History</a:t>
            </a:r>
            <a:r>
              <a:rPr lang="zh-Hans" altLang="en-US" dirty="0"/>
              <a:t> </a:t>
            </a:r>
            <a:r>
              <a:rPr lang="en-US" altLang="zh-Hans" dirty="0"/>
              <a:t>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Label</a:t>
            </a:r>
            <a:r>
              <a:rPr lang="zh-Hans" altLang="en-US" dirty="0"/>
              <a:t> </a:t>
            </a:r>
            <a:r>
              <a:rPr lang="en-US" altLang="zh-Hans" dirty="0"/>
              <a:t>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Positive and negative samples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Label</a:t>
            </a:r>
            <a:r>
              <a:rPr lang="zh-Hans" altLang="en-US" dirty="0"/>
              <a:t> </a:t>
            </a:r>
            <a:r>
              <a:rPr lang="en-US" altLang="zh-Hans" dirty="0"/>
              <a:t>cleaning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Label</a:t>
            </a:r>
            <a:r>
              <a:rPr lang="zh-Hans" altLang="en-US" dirty="0"/>
              <a:t> </a:t>
            </a:r>
            <a:r>
              <a:rPr lang="en-US" altLang="zh-Hans" dirty="0"/>
              <a:t>balance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77E491-A61A-AA46-AE7B-CA1B2503E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992" y="1647637"/>
            <a:ext cx="8455008" cy="35664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75B1C9-9A08-564B-9899-3CA63DAD284E}"/>
              </a:ext>
            </a:extLst>
          </p:cNvPr>
          <p:cNvSpPr/>
          <p:nvPr/>
        </p:nvSpPr>
        <p:spPr>
          <a:xfrm>
            <a:off x="7051250" y="5925701"/>
            <a:ext cx="44692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[1] : 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=Q0nGo2-y0xY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E37A15-9902-144C-BF7F-DB508905E214}"/>
              </a:ext>
            </a:extLst>
          </p:cNvPr>
          <p:cNvSpPr/>
          <p:nvPr/>
        </p:nvSpPr>
        <p:spPr>
          <a:xfrm>
            <a:off x="11015220" y="173874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[1] </a:t>
            </a:r>
          </a:p>
        </p:txBody>
      </p:sp>
    </p:spTree>
    <p:extLst>
      <p:ext uri="{BB962C8B-B14F-4D97-AF65-F5344CB8AC3E}">
        <p14:creationId xmlns:p14="http://schemas.microsoft.com/office/powerpoint/2010/main" val="3288320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TRAJECTORY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BUILDER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4E16E-EEF5-6145-8F0A-E23005C09B4C}"/>
              </a:ext>
            </a:extLst>
          </p:cNvPr>
          <p:cNvSpPr txBox="1"/>
          <p:nvPr/>
        </p:nvSpPr>
        <p:spPr>
          <a:xfrm>
            <a:off x="1260000" y="1440000"/>
            <a:ext cx="1755609" cy="2118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 err="1"/>
              <a:t>Kalman</a:t>
            </a:r>
            <a:r>
              <a:rPr lang="zh-Hans" altLang="en-US" dirty="0"/>
              <a:t> </a:t>
            </a:r>
            <a:r>
              <a:rPr lang="en-US" altLang="zh-Hans" dirty="0"/>
              <a:t>filter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P</a:t>
            </a:r>
            <a:r>
              <a:rPr lang="en-US" dirty="0"/>
              <a:t>olynomial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Velocity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72549-7457-6B45-AC3D-B98AECAA4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9" b="98442" l="3033" r="9815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1546" y="1658953"/>
            <a:ext cx="4218106" cy="42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42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8D19-C9FA-4F4B-97AB-66FAEA63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2F5D66-2B1D-864B-9649-590DDAC2A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25D706-4B3A-FA46-BE49-4D07D5102FDB}"/>
              </a:ext>
            </a:extLst>
          </p:cNvPr>
          <p:cNvSpPr txBox="1"/>
          <p:nvPr/>
        </p:nvSpPr>
        <p:spPr>
          <a:xfrm>
            <a:off x="741361" y="1265450"/>
            <a:ext cx="10707687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zh-Hans" dirty="0"/>
              <a:t>Uber</a:t>
            </a:r>
            <a:r>
              <a:rPr lang="zh-Hans" altLang="en-US" dirty="0"/>
              <a:t> 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dirty="0"/>
              <a:t>Short-term Motion Prediction of Traffic Actors for Autonomous Driving</a:t>
            </a:r>
            <a:r>
              <a:rPr lang="zh-Hans" altLang="en-US" dirty="0"/>
              <a:t> </a:t>
            </a:r>
            <a:r>
              <a:rPr lang="en-US" dirty="0"/>
              <a:t>using Deep Convolutional Networks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89862-9B8E-F948-8B5A-83F7B465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354" y="2148532"/>
            <a:ext cx="7078133" cy="1869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497936-95F2-154A-8148-9710F1DE81D3}"/>
              </a:ext>
            </a:extLst>
          </p:cNvPr>
          <p:cNvSpPr txBox="1"/>
          <p:nvPr/>
        </p:nvSpPr>
        <p:spPr>
          <a:xfrm>
            <a:off x="1260000" y="2160000"/>
            <a:ext cx="29995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CNN</a:t>
            </a:r>
            <a:r>
              <a:rPr lang="zh-Hans" altLang="en-US" dirty="0"/>
              <a:t> </a:t>
            </a:r>
            <a:r>
              <a:rPr lang="en-US" altLang="zh-Hans" dirty="0"/>
              <a:t>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Graph</a:t>
            </a:r>
            <a:r>
              <a:rPr lang="zh-Hans" altLang="en-US" dirty="0"/>
              <a:t> </a:t>
            </a:r>
            <a:r>
              <a:rPr lang="en-US" altLang="zh-Hans" dirty="0"/>
              <a:t>generate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Full</a:t>
            </a:r>
            <a:r>
              <a:rPr lang="zh-Hans" altLang="en-US" dirty="0"/>
              <a:t> </a:t>
            </a:r>
            <a:r>
              <a:rPr lang="en-US" altLang="zh-Hans" dirty="0"/>
              <a:t>information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Trajectory</a:t>
            </a:r>
            <a:r>
              <a:rPr lang="zh-Hans" altLang="en-US" dirty="0"/>
              <a:t> </a:t>
            </a:r>
            <a:r>
              <a:rPr lang="en-US" altLang="zh-Hans" dirty="0"/>
              <a:t>generate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Regression</a:t>
            </a:r>
            <a:r>
              <a:rPr lang="zh-Hans" altLang="en-US" dirty="0"/>
              <a:t> </a:t>
            </a:r>
            <a:r>
              <a:rPr lang="en-US" altLang="zh-Hans" dirty="0"/>
              <a:t>problem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0EB181-600A-5B45-B6DB-9033F5C43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920" y="3969522"/>
            <a:ext cx="6477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17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7F25D706-4B3A-FA46-BE49-4D07D5102FDB}"/>
              </a:ext>
            </a:extLst>
          </p:cNvPr>
          <p:cNvSpPr txBox="1"/>
          <p:nvPr/>
        </p:nvSpPr>
        <p:spPr>
          <a:xfrm>
            <a:off x="741361" y="1403949"/>
            <a:ext cx="10707687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zh-Hans" dirty="0" err="1"/>
              <a:t>Waymo</a:t>
            </a:r>
            <a:r>
              <a:rPr lang="zh-Hans" altLang="en-US" dirty="0"/>
              <a:t> 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altLang="zh-CN" dirty="0" err="1"/>
              <a:t>ChauffeurNet</a:t>
            </a:r>
            <a:r>
              <a:rPr lang="en-US" altLang="zh-CN" dirty="0"/>
              <a:t>: Learning to Drive by Imitating the Best and</a:t>
            </a:r>
            <a:r>
              <a:rPr lang="zh-Hans" altLang="en-US" dirty="0"/>
              <a:t> </a:t>
            </a:r>
            <a:r>
              <a:rPr lang="en-US" altLang="zh-CN" dirty="0"/>
              <a:t>Synthesizing the Worst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288D19-C9FA-4F4B-97AB-66FAEA63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97936-95F2-154A-8148-9710F1DE81D3}"/>
              </a:ext>
            </a:extLst>
          </p:cNvPr>
          <p:cNvSpPr txBox="1"/>
          <p:nvPr/>
        </p:nvSpPr>
        <p:spPr>
          <a:xfrm>
            <a:off x="1260000" y="2160000"/>
            <a:ext cx="2448106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Mid-to-mid</a:t>
            </a:r>
            <a:r>
              <a:rPr lang="zh-Hans" altLang="en-US" dirty="0"/>
              <a:t> </a:t>
            </a:r>
            <a:r>
              <a:rPr lang="en-US" altLang="zh-Hans" dirty="0"/>
              <a:t>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Han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086936-3473-934E-B60A-7CFAAB261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830" y="1986844"/>
            <a:ext cx="7194657" cy="42086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E7F7E1-864C-B341-9A0F-BC91F6C40022}"/>
              </a:ext>
            </a:extLst>
          </p:cNvPr>
          <p:cNvSpPr/>
          <p:nvPr/>
        </p:nvSpPr>
        <p:spPr>
          <a:xfrm>
            <a:off x="7310657" y="6101269"/>
            <a:ext cx="45512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1400" dirty="0"/>
              <a:t>[1]</a:t>
            </a:r>
            <a:r>
              <a:rPr lang="zh-Hans" altLang="en-US" sz="1400" dirty="0"/>
              <a:t> </a:t>
            </a:r>
            <a:r>
              <a:rPr lang="en-US" altLang="zh-Hans" sz="1400" dirty="0"/>
              <a:t>:</a:t>
            </a:r>
            <a:r>
              <a:rPr lang="zh-Hans" altLang="en-US" sz="1400" dirty="0"/>
              <a:t> </a:t>
            </a:r>
            <a:r>
              <a:rPr lang="en-US" sz="1400" dirty="0"/>
              <a:t>https://</a:t>
            </a:r>
            <a:r>
              <a:rPr lang="en-US" sz="1400" dirty="0" err="1"/>
              <a:t>sites.google.com</a:t>
            </a:r>
            <a:r>
              <a:rPr lang="en-US" sz="1400" dirty="0"/>
              <a:t>/view/</a:t>
            </a:r>
            <a:r>
              <a:rPr lang="en-US" sz="1400" dirty="0" err="1"/>
              <a:t>waymo</a:t>
            </a:r>
            <a:r>
              <a:rPr lang="en-US" sz="1400" dirty="0"/>
              <a:t>-learn-to-drive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D7848E-11C3-0747-A087-79F4048CD6DD}"/>
              </a:ext>
            </a:extLst>
          </p:cNvPr>
          <p:cNvSpPr/>
          <p:nvPr/>
        </p:nvSpPr>
        <p:spPr>
          <a:xfrm>
            <a:off x="11185928" y="1802178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dirty="0"/>
              <a:t>[1]</a:t>
            </a:r>
            <a:r>
              <a:rPr lang="zh-Hans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8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8D19-C9FA-4F4B-97AB-66FAEA63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97936-95F2-154A-8148-9710F1DE81D3}"/>
              </a:ext>
            </a:extLst>
          </p:cNvPr>
          <p:cNvSpPr txBox="1"/>
          <p:nvPr/>
        </p:nvSpPr>
        <p:spPr>
          <a:xfrm>
            <a:off x="1260000" y="2160000"/>
            <a:ext cx="384592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Mid-to-mid</a:t>
            </a:r>
            <a:r>
              <a:rPr lang="zh-Hans" altLang="en-US" dirty="0"/>
              <a:t> </a:t>
            </a:r>
            <a:r>
              <a:rPr lang="en-US" altLang="zh-Hans" dirty="0"/>
              <a:t>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Multi-task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Imitation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Combine prediction and planning</a:t>
            </a:r>
            <a:endParaRPr lang="en-US" altLang="zh-Han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Han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Han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Han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4A055-B307-0D4D-803E-1465AE931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1792623"/>
            <a:ext cx="5506862" cy="3599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5C33C7-D157-204F-AC21-369C25B58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599" y="5377840"/>
            <a:ext cx="10266539" cy="1401575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7F25D706-4B3A-FA46-BE49-4D07D5102FDB}"/>
              </a:ext>
            </a:extLst>
          </p:cNvPr>
          <p:cNvSpPr txBox="1"/>
          <p:nvPr/>
        </p:nvSpPr>
        <p:spPr>
          <a:xfrm>
            <a:off x="741361" y="1403949"/>
            <a:ext cx="10707687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zh-Hans" dirty="0" err="1"/>
              <a:t>Waymo</a:t>
            </a:r>
            <a:r>
              <a:rPr lang="zh-Hans" altLang="en-US" dirty="0"/>
              <a:t> 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altLang="zh-CN" dirty="0" err="1"/>
              <a:t>ChauffeurNet</a:t>
            </a:r>
            <a:r>
              <a:rPr lang="en-US" altLang="zh-CN" dirty="0"/>
              <a:t>: Learning to Drive by Imitating the Best and</a:t>
            </a:r>
            <a:r>
              <a:rPr lang="zh-Hans" altLang="en-US" dirty="0"/>
              <a:t> </a:t>
            </a:r>
            <a:r>
              <a:rPr lang="en-US" altLang="zh-CN" dirty="0"/>
              <a:t>Synthesizing the Worst</a:t>
            </a:r>
          </a:p>
        </p:txBody>
      </p:sp>
    </p:spTree>
    <p:extLst>
      <p:ext uri="{BB962C8B-B14F-4D97-AF65-F5344CB8AC3E}">
        <p14:creationId xmlns:p14="http://schemas.microsoft.com/office/powerpoint/2010/main" val="4023820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PEDESTRIAN PREDICT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4CD72-A20C-1444-8C8D-448EA75E4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8D19-C9FA-4F4B-97AB-66FAEA63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PEDESTRIAN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2F5D66-2B1D-864B-9649-590DDAC2A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82C6A-102D-3849-8E9A-C87CD87CF59D}"/>
              </a:ext>
            </a:extLst>
          </p:cNvPr>
          <p:cNvSpPr txBox="1"/>
          <p:nvPr/>
        </p:nvSpPr>
        <p:spPr>
          <a:xfrm>
            <a:off x="1260000" y="2160000"/>
            <a:ext cx="270041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High</a:t>
            </a:r>
            <a:r>
              <a:rPr lang="zh-Hans" altLang="en-US" dirty="0"/>
              <a:t> </a:t>
            </a:r>
            <a:r>
              <a:rPr lang="en-US" altLang="zh-Hans" dirty="0"/>
              <a:t>randomness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Low</a:t>
            </a:r>
            <a:r>
              <a:rPr lang="zh-Hans" altLang="en-US" dirty="0"/>
              <a:t> </a:t>
            </a:r>
            <a:r>
              <a:rPr lang="en-US" altLang="zh-Hans" dirty="0"/>
              <a:t>traffic</a:t>
            </a:r>
            <a:r>
              <a:rPr lang="zh-Hans" altLang="en-US" dirty="0"/>
              <a:t> </a:t>
            </a:r>
            <a:r>
              <a:rPr lang="en-US" altLang="zh-Hans" dirty="0"/>
              <a:t>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No</a:t>
            </a:r>
            <a:r>
              <a:rPr lang="zh-Hans" altLang="en-US" dirty="0"/>
              <a:t> </a:t>
            </a:r>
            <a:r>
              <a:rPr lang="en-US" altLang="zh-Hans" dirty="0"/>
              <a:t>kinematics</a:t>
            </a:r>
            <a:r>
              <a:rPr lang="zh-Hans" altLang="en-US" dirty="0"/>
              <a:t> </a:t>
            </a:r>
            <a:r>
              <a:rPr lang="en-US" altLang="zh-Hans" dirty="0"/>
              <a:t>model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Benchmark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ETH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UCY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13A11A-079B-4B4F-9D24-F3F2BB998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212" y="1716080"/>
            <a:ext cx="6837069" cy="38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4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7F25D706-4B3A-FA46-BE49-4D07D5102FDB}"/>
              </a:ext>
            </a:extLst>
          </p:cNvPr>
          <p:cNvSpPr txBox="1"/>
          <p:nvPr/>
        </p:nvSpPr>
        <p:spPr>
          <a:xfrm>
            <a:off x="741361" y="1403949"/>
            <a:ext cx="10707687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zh-Hans" dirty="0"/>
              <a:t>Li </a:t>
            </a:r>
            <a:r>
              <a:rPr lang="en-US" altLang="zh-Hans" dirty="0" err="1"/>
              <a:t>Feifei</a:t>
            </a:r>
            <a:r>
              <a:rPr lang="en-US" altLang="zh-Hans" dirty="0"/>
              <a:t> : Social LSTM: Human Trajectory Prediction in Crowded Spaces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288D19-C9FA-4F4B-97AB-66FAEA63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2F5D66-2B1D-864B-9649-590DDAC2A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82C6A-102D-3849-8E9A-C87CD87CF59D}"/>
              </a:ext>
            </a:extLst>
          </p:cNvPr>
          <p:cNvSpPr txBox="1"/>
          <p:nvPr/>
        </p:nvSpPr>
        <p:spPr>
          <a:xfrm>
            <a:off x="1260000" y="2160000"/>
            <a:ext cx="37433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LSTM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Social-pooling : Human-Human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B46B7-43B3-BB4E-88B0-F2DBD7E81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445" y="3234378"/>
            <a:ext cx="3447476" cy="3000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A0F208-09C3-AF45-8C11-9615A1B3EFF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4508" y="1622701"/>
            <a:ext cx="4252182" cy="49071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AA6B97-C807-A54F-AE62-CEDA65111679}"/>
              </a:ext>
            </a:extLst>
          </p:cNvPr>
          <p:cNvSpPr/>
          <p:nvPr/>
        </p:nvSpPr>
        <p:spPr>
          <a:xfrm>
            <a:off x="8202693" y="6440815"/>
            <a:ext cx="3725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1400" dirty="0"/>
              <a:t>[1]</a:t>
            </a:r>
            <a:r>
              <a:rPr lang="zh-Hans" altLang="en-US" sz="1400" dirty="0"/>
              <a:t> </a:t>
            </a:r>
            <a:r>
              <a:rPr lang="en-US" altLang="zh-Hans" sz="1400" dirty="0"/>
              <a:t>:</a:t>
            </a:r>
            <a:r>
              <a:rPr lang="zh-Hans" altLang="en-US" sz="1400" dirty="0"/>
              <a:t> </a:t>
            </a:r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xuerenlv</a:t>
            </a:r>
            <a:r>
              <a:rPr lang="en-US" sz="1400" dirty="0"/>
              <a:t>/social-</a:t>
            </a:r>
            <a:r>
              <a:rPr lang="en-US" sz="1400" dirty="0" err="1"/>
              <a:t>lstm</a:t>
            </a:r>
            <a:r>
              <a:rPr lang="en-US" sz="1400" dirty="0"/>
              <a:t>-</a:t>
            </a:r>
            <a:r>
              <a:rPr lang="en-US" sz="1400" dirty="0" err="1"/>
              <a:t>tf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0A01EC-5A02-6640-993C-E937885A585C}"/>
              </a:ext>
            </a:extLst>
          </p:cNvPr>
          <p:cNvSpPr/>
          <p:nvPr/>
        </p:nvSpPr>
        <p:spPr>
          <a:xfrm>
            <a:off x="10574641" y="1807367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dirty="0"/>
              <a:t>[1]</a:t>
            </a:r>
            <a:r>
              <a:rPr lang="zh-Hans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50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Hans" dirty="0"/>
              <a:t>PNC</a:t>
            </a:r>
            <a:r>
              <a:rPr lang="zh-Hans" altLang="en-US" dirty="0"/>
              <a:t> </a:t>
            </a:r>
            <a:r>
              <a:rPr lang="en-US" altLang="zh-Hans" dirty="0"/>
              <a:t>OVERVIEW</a:t>
            </a:r>
            <a:br>
              <a:rPr lang="en-US" altLang="zh-Hans" dirty="0"/>
            </a:b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6AE9E-4CE3-5147-BBA0-CF3A9AB36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>
            <a:extLst>
              <a:ext uri="{FF2B5EF4-FFF2-40B4-BE49-F238E27FC236}">
                <a16:creationId xmlns:a16="http://schemas.microsoft.com/office/drawing/2014/main" id="{7F25D706-4B3A-FA46-BE49-4D07D5102FDB}"/>
              </a:ext>
            </a:extLst>
          </p:cNvPr>
          <p:cNvSpPr txBox="1"/>
          <p:nvPr/>
        </p:nvSpPr>
        <p:spPr>
          <a:xfrm>
            <a:off x="741361" y="1403949"/>
            <a:ext cx="10707687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zh-Hans" dirty="0"/>
              <a:t>Li </a:t>
            </a:r>
            <a:r>
              <a:rPr lang="en-US" altLang="zh-Hans" dirty="0" err="1"/>
              <a:t>Feifei</a:t>
            </a:r>
            <a:r>
              <a:rPr lang="en-US" altLang="zh-Hans" dirty="0"/>
              <a:t> : Social </a:t>
            </a:r>
            <a:r>
              <a:rPr lang="en-US" altLang="zh-Hans" dirty="0" err="1"/>
              <a:t>GAN</a:t>
            </a:r>
            <a:r>
              <a:rPr lang="en-US" altLang="zh-Hans" dirty="0"/>
              <a:t>: Socially Acceptable Trajectories with Generative Adversarial Networks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288D19-C9FA-4F4B-97AB-66FAEA63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2F5D66-2B1D-864B-9649-590DDAC2A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82C6A-102D-3849-8E9A-C87CD87CF59D}"/>
              </a:ext>
            </a:extLst>
          </p:cNvPr>
          <p:cNvSpPr txBox="1"/>
          <p:nvPr/>
        </p:nvSpPr>
        <p:spPr>
          <a:xfrm>
            <a:off x="1260000" y="2160000"/>
            <a:ext cx="45128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Generative Adversary Networks</a:t>
            </a:r>
            <a:r>
              <a:rPr lang="zh-Hans" altLang="en-US" dirty="0"/>
              <a:t>，</a:t>
            </a:r>
            <a:r>
              <a:rPr lang="en-US" dirty="0"/>
              <a:t> 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Human-human</a:t>
            </a:r>
            <a:r>
              <a:rPr lang="zh-Hans" altLang="en-US" dirty="0"/>
              <a:t> </a:t>
            </a:r>
            <a:r>
              <a:rPr lang="en-US" altLang="zh-Hans" dirty="0"/>
              <a:t>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3A6FA-2B47-1449-ADEF-5A2B44D37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528" y="3582046"/>
            <a:ext cx="8396111" cy="2522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F5B047-A496-C74C-B908-1983AF3D5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255" y="1843237"/>
            <a:ext cx="4503634" cy="18340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F3C43B-03FF-D041-B320-C0EE0910E92A}"/>
              </a:ext>
            </a:extLst>
          </p:cNvPr>
          <p:cNvSpPr/>
          <p:nvPr/>
        </p:nvSpPr>
        <p:spPr>
          <a:xfrm>
            <a:off x="6733578" y="6343653"/>
            <a:ext cx="35253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[1] : https://</a:t>
            </a:r>
            <a:r>
              <a:rPr lang="en-US" sz="1400" dirty="0" err="1"/>
              <a:t>github.com</a:t>
            </a:r>
            <a:r>
              <a:rPr lang="en-US" sz="1400" dirty="0"/>
              <a:t>/agrimgupta92/</a:t>
            </a:r>
            <a:r>
              <a:rPr lang="en-US" sz="1400" dirty="0" err="1"/>
              <a:t>sgan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832840-2EFD-5145-9C6B-7435A53E1300}"/>
              </a:ext>
            </a:extLst>
          </p:cNvPr>
          <p:cNvSpPr/>
          <p:nvPr/>
        </p:nvSpPr>
        <p:spPr>
          <a:xfrm>
            <a:off x="10206514" y="136009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350089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>
            <a:extLst>
              <a:ext uri="{FF2B5EF4-FFF2-40B4-BE49-F238E27FC236}">
                <a16:creationId xmlns:a16="http://schemas.microsoft.com/office/drawing/2014/main" id="{7F25D706-4B3A-FA46-BE49-4D07D5102FDB}"/>
              </a:ext>
            </a:extLst>
          </p:cNvPr>
          <p:cNvSpPr txBox="1"/>
          <p:nvPr/>
        </p:nvSpPr>
        <p:spPr>
          <a:xfrm>
            <a:off x="741361" y="1403949"/>
            <a:ext cx="10707687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zh-Hans" dirty="0"/>
              <a:t>Li </a:t>
            </a:r>
            <a:r>
              <a:rPr lang="en-US" altLang="zh-Hans" dirty="0" err="1"/>
              <a:t>Feifei</a:t>
            </a:r>
            <a:r>
              <a:rPr lang="en-US" altLang="zh-Hans" dirty="0"/>
              <a:t> : Peeking into the Future: Predicting Future Person Activities and Locations in Videos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288D19-C9FA-4F4B-97AB-66FAEA63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2F5D66-2B1D-864B-9649-590DDAC2A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3365E9-89A9-364C-83B6-237849D1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754" y="1872124"/>
            <a:ext cx="9871033" cy="2237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082C6A-102D-3849-8E9A-C87CD87CF59D}"/>
              </a:ext>
            </a:extLst>
          </p:cNvPr>
          <p:cNvSpPr txBox="1"/>
          <p:nvPr/>
        </p:nvSpPr>
        <p:spPr>
          <a:xfrm>
            <a:off x="1260000" y="4842933"/>
            <a:ext cx="2345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Multi-task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827369-E49F-604D-B966-E65D9663A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022" y="4089021"/>
            <a:ext cx="6096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41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>
            <a:extLst>
              <a:ext uri="{FF2B5EF4-FFF2-40B4-BE49-F238E27FC236}">
                <a16:creationId xmlns:a16="http://schemas.microsoft.com/office/drawing/2014/main" id="{7F25D706-4B3A-FA46-BE49-4D07D5102FDB}"/>
              </a:ext>
            </a:extLst>
          </p:cNvPr>
          <p:cNvSpPr txBox="1"/>
          <p:nvPr/>
        </p:nvSpPr>
        <p:spPr>
          <a:xfrm>
            <a:off x="741361" y="1403949"/>
            <a:ext cx="10707687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zh-Hans"/>
              <a:t>Li Feifei : Peeking into the Future: Predicting Future Person Activities and Locations in Videos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288D19-C9FA-4F4B-97AB-66FAEA63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2F5D66-2B1D-864B-9649-590DDAC2A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418F0-1CF6-A742-A180-FF8ACF55A565}"/>
              </a:ext>
            </a:extLst>
          </p:cNvPr>
          <p:cNvSpPr txBox="1"/>
          <p:nvPr/>
        </p:nvSpPr>
        <p:spPr>
          <a:xfrm>
            <a:off x="1377244" y="48880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82C6A-102D-3849-8E9A-C87CD87CF59D}"/>
              </a:ext>
            </a:extLst>
          </p:cNvPr>
          <p:cNvSpPr txBox="1"/>
          <p:nvPr/>
        </p:nvSpPr>
        <p:spPr>
          <a:xfrm>
            <a:off x="1260000" y="2160000"/>
            <a:ext cx="40511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Multi-task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Grid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 perception and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983E2C-0D82-3849-8701-66D36F0E8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688" y="4111068"/>
            <a:ext cx="5294489" cy="2746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3C1A90-89BA-E34B-AA50-55952D7C9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201" y="1777783"/>
            <a:ext cx="5619044" cy="235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89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8D19-C9FA-4F4B-97AB-66FAEA63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SUMMARY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2F5D66-2B1D-864B-9649-590DDAC2A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418F0-1CF6-A742-A180-FF8ACF55A565}"/>
              </a:ext>
            </a:extLst>
          </p:cNvPr>
          <p:cNvSpPr txBox="1"/>
          <p:nvPr/>
        </p:nvSpPr>
        <p:spPr>
          <a:xfrm>
            <a:off x="1377244" y="48880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60DA392-23B5-AC48-9BAD-BB088DDD30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0649299"/>
              </p:ext>
            </p:extLst>
          </p:nvPr>
        </p:nvGraphicFramePr>
        <p:xfrm>
          <a:off x="1155068" y="1785247"/>
          <a:ext cx="9892683" cy="3581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3672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351985" y="1207827"/>
            <a:ext cx="9744501" cy="1620000"/>
          </a:xfrm>
          <a:prstGeom prst="rect">
            <a:avLst/>
          </a:prstGeom>
          <a:solidFill>
            <a:srgbClr val="8064A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Hans" b="1" dirty="0"/>
              <a:t>1</a:t>
            </a:r>
            <a:r>
              <a:rPr lang="en-US" altLang="zh-CN" b="1" dirty="0"/>
              <a:t>. </a:t>
            </a:r>
            <a:r>
              <a:rPr lang="en-US" altLang="zh-Hans" b="1" dirty="0"/>
              <a:t>Reading: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survey on motion prediction and risk assessment for intelligent vehicles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ChauffeurNet</a:t>
            </a:r>
            <a:r>
              <a:rPr lang="en-US" altLang="zh-Hans" dirty="0"/>
              <a:t>:</a:t>
            </a:r>
            <a:r>
              <a:rPr lang="en-US" altLang="zh-CN" dirty="0"/>
              <a:t> Learning to Drive by Imitating the Best and Synthesizing the Worst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Social </a:t>
            </a:r>
            <a:r>
              <a:rPr lang="en-US" altLang="zh-CN" dirty="0" err="1"/>
              <a:t>GAN</a:t>
            </a:r>
            <a:r>
              <a:rPr lang="en-US" altLang="zh-CN" dirty="0"/>
              <a:t>- Socially Acceptable Trajectories with Generative Adversarial Networks</a:t>
            </a:r>
          </a:p>
        </p:txBody>
      </p:sp>
      <p:sp>
        <p:nvSpPr>
          <p:cNvPr id="7" name="矩形 6"/>
          <p:cNvSpPr/>
          <p:nvPr/>
        </p:nvSpPr>
        <p:spPr>
          <a:xfrm>
            <a:off x="1351983" y="2824581"/>
            <a:ext cx="9744501" cy="1620000"/>
          </a:xfrm>
          <a:prstGeom prst="rect">
            <a:avLst/>
          </a:prstGeom>
          <a:solidFill>
            <a:srgbClr val="5767B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Hans" b="1" dirty="0"/>
              <a:t>2</a:t>
            </a:r>
            <a:r>
              <a:rPr lang="en-US" altLang="zh-CN" b="1" dirty="0"/>
              <a:t>. </a:t>
            </a:r>
            <a:r>
              <a:rPr lang="en-US" altLang="zh-Hans" b="1" dirty="0"/>
              <a:t>Coding: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Social-</a:t>
            </a:r>
            <a:r>
              <a:rPr lang="en-US" altLang="zh-CN" dirty="0" err="1"/>
              <a:t>GAN</a:t>
            </a:r>
            <a:r>
              <a:rPr lang="zh-Hans" altLang="en-US" dirty="0"/>
              <a:t> 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altLang="zh-Hans" dirty="0"/>
              <a:t>https://</a:t>
            </a:r>
            <a:r>
              <a:rPr lang="en-US" altLang="zh-Hans" dirty="0" err="1"/>
              <a:t>github.com</a:t>
            </a:r>
            <a:r>
              <a:rPr lang="en-US" altLang="zh-Hans" dirty="0"/>
              <a:t>/</a:t>
            </a:r>
            <a:r>
              <a:rPr lang="en-US" altLang="zh-Hans" dirty="0" err="1"/>
              <a:t>agrimgupta92</a:t>
            </a:r>
            <a:r>
              <a:rPr lang="en-US" altLang="zh-Hans" dirty="0"/>
              <a:t>/</a:t>
            </a:r>
            <a:r>
              <a:rPr lang="en-US" altLang="zh-Hans" dirty="0" err="1"/>
              <a:t>sgan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1351981" y="4441336"/>
            <a:ext cx="9744501" cy="1620000"/>
          </a:xfrm>
          <a:prstGeom prst="rect">
            <a:avLst/>
          </a:prstGeom>
          <a:solidFill>
            <a:srgbClr val="4BAC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Hans" b="1" dirty="0"/>
              <a:t>3</a:t>
            </a:r>
            <a:r>
              <a:rPr lang="en-US" altLang="zh-CN" b="1" dirty="0"/>
              <a:t>. </a:t>
            </a:r>
            <a:r>
              <a:rPr lang="en-US" altLang="zh-Hans" b="1" dirty="0"/>
              <a:t>Thinking: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What</a:t>
            </a:r>
            <a:r>
              <a:rPr lang="zh-Hans" altLang="en-US" dirty="0"/>
              <a:t> </a:t>
            </a:r>
            <a:r>
              <a:rPr lang="en-US" altLang="zh-Hans" dirty="0"/>
              <a:t>about</a:t>
            </a:r>
            <a:r>
              <a:rPr lang="zh-Hans" altLang="en-US" dirty="0"/>
              <a:t> </a:t>
            </a:r>
            <a:r>
              <a:rPr lang="en-US" altLang="zh-CN" dirty="0"/>
              <a:t>Traffic </a:t>
            </a:r>
            <a:r>
              <a:rPr lang="en-US" altLang="zh-Hans" dirty="0"/>
              <a:t>V</a:t>
            </a:r>
            <a:r>
              <a:rPr lang="en-US" altLang="zh-CN" dirty="0"/>
              <a:t>iolation</a:t>
            </a:r>
            <a:r>
              <a:rPr lang="en-US" altLang="zh-Hans" dirty="0"/>
              <a:t>?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How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handle</a:t>
            </a:r>
            <a:r>
              <a:rPr lang="zh-Hans" altLang="en-US" dirty="0"/>
              <a:t> </a:t>
            </a:r>
            <a:r>
              <a:rPr lang="en-US" altLang="zh-Hans" dirty="0"/>
              <a:t>with</a:t>
            </a:r>
            <a:r>
              <a:rPr lang="zh-Hans" altLang="en-US" dirty="0"/>
              <a:t> </a:t>
            </a:r>
            <a:r>
              <a:rPr lang="en-US" altLang="zh-Hans" dirty="0"/>
              <a:t>interactive</a:t>
            </a:r>
            <a:r>
              <a:rPr lang="zh-Hans" altLang="en-US" dirty="0"/>
              <a:t> </a:t>
            </a:r>
            <a:r>
              <a:rPr lang="en-US" altLang="zh-Hans" dirty="0"/>
              <a:t>prediction?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HOMEWORK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270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519227" y="5202141"/>
            <a:ext cx="5095876" cy="310871"/>
          </a:xfrm>
        </p:spPr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Hans" altLang="en-US" dirty="0"/>
              <a:t>盛老师  </a:t>
            </a:r>
            <a:r>
              <a:rPr lang="en-US" altLang="zh-Hans" dirty="0"/>
              <a:t>BAT</a:t>
            </a:r>
            <a:r>
              <a:rPr lang="zh-Hans" altLang="en-US" dirty="0"/>
              <a:t>无人驾驶高级算法工程师</a:t>
            </a:r>
            <a:endParaRPr lang="en-US" altLang="zh-CN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6511481" y="5556339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接连接符 449"/>
          <p:cNvCxnSpPr/>
          <p:nvPr/>
        </p:nvCxnSpPr>
        <p:spPr>
          <a:xfrm>
            <a:off x="6511481" y="4810320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7526655" y="1571625"/>
            <a:ext cx="3270250" cy="1421130"/>
            <a:chOff x="2855913" y="-477838"/>
            <a:chExt cx="5757862" cy="2501900"/>
          </a:xfrm>
          <a:solidFill>
            <a:schemeClr val="bg1"/>
          </a:solidFill>
        </p:grpSpPr>
        <p:sp>
          <p:nvSpPr>
            <p:cNvPr id="10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文本占位符 62"/>
          <p:cNvSpPr>
            <a:spLocks noGrp="1"/>
          </p:cNvSpPr>
          <p:nvPr/>
        </p:nvSpPr>
        <p:spPr>
          <a:xfrm>
            <a:off x="5371147" y="3383501"/>
            <a:ext cx="5095876" cy="310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 lnSpcReduction="10000"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AUTOMOUS SOFTWARE STACK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D8592-3F52-A643-8210-B093C10EA3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6026" y="2510661"/>
            <a:ext cx="1282700" cy="1003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5CDEF6-BAEA-D541-8C70-FD69BB7B3C4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51" b="95349" l="1293" r="9655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8563" y="4299378"/>
            <a:ext cx="1473200" cy="163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DF612E-B473-D34E-AC6E-8406EA0C3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5500" l="5039" r="9534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0263" y="2204963"/>
            <a:ext cx="1638300" cy="127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5E6B4C-CA02-5146-885D-22F578508E8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633" b="97248" l="9910" r="8964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8357" y="2325210"/>
            <a:ext cx="1409700" cy="138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2654FA-E4F5-5D46-B892-D5B2759C8B4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5000"/>
          </a:blip>
          <a:stretch>
            <a:fillRect/>
          </a:stretch>
        </p:blipFill>
        <p:spPr>
          <a:xfrm>
            <a:off x="3485025" y="4494138"/>
            <a:ext cx="1250949" cy="124878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D1FF0D-A7C1-AA40-B2DB-8BE9CF3C37DF}"/>
              </a:ext>
            </a:extLst>
          </p:cNvPr>
          <p:cNvCxnSpPr/>
          <p:nvPr/>
        </p:nvCxnSpPr>
        <p:spPr>
          <a:xfrm>
            <a:off x="381965" y="3148314"/>
            <a:ext cx="14584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0E0B9C-B014-E24F-97D1-3E7E5304712D}"/>
              </a:ext>
            </a:extLst>
          </p:cNvPr>
          <p:cNvCxnSpPr/>
          <p:nvPr/>
        </p:nvCxnSpPr>
        <p:spPr>
          <a:xfrm>
            <a:off x="3381295" y="3138669"/>
            <a:ext cx="14584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D49303-3304-BB41-8191-EBFA09DD3409}"/>
              </a:ext>
            </a:extLst>
          </p:cNvPr>
          <p:cNvCxnSpPr/>
          <p:nvPr/>
        </p:nvCxnSpPr>
        <p:spPr>
          <a:xfrm>
            <a:off x="6888866" y="3148314"/>
            <a:ext cx="14584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89BC3E-0689-8541-BEDF-07AEB2C5B64C}"/>
              </a:ext>
            </a:extLst>
          </p:cNvPr>
          <p:cNvCxnSpPr/>
          <p:nvPr/>
        </p:nvCxnSpPr>
        <p:spPr>
          <a:xfrm>
            <a:off x="9868057" y="3138669"/>
            <a:ext cx="14584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5A9B8E-3CE4-6249-81BB-E6F8BCA8E7C4}"/>
              </a:ext>
            </a:extLst>
          </p:cNvPr>
          <p:cNvCxnSpPr>
            <a:cxnSpLocks/>
          </p:cNvCxnSpPr>
          <p:nvPr/>
        </p:nvCxnSpPr>
        <p:spPr>
          <a:xfrm flipH="1" flipV="1">
            <a:off x="3044142" y="3513961"/>
            <a:ext cx="960699" cy="7854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077198-5B58-F24A-B09C-EA31AB8474BB}"/>
              </a:ext>
            </a:extLst>
          </p:cNvPr>
          <p:cNvCxnSpPr>
            <a:cxnSpLocks/>
          </p:cNvCxnSpPr>
          <p:nvPr/>
        </p:nvCxnSpPr>
        <p:spPr>
          <a:xfrm flipV="1">
            <a:off x="4110499" y="3502902"/>
            <a:ext cx="1311065" cy="79046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A10DE7-0405-F14B-96D7-93180647807E}"/>
              </a:ext>
            </a:extLst>
          </p:cNvPr>
          <p:cNvCxnSpPr>
            <a:cxnSpLocks/>
          </p:cNvCxnSpPr>
          <p:nvPr/>
        </p:nvCxnSpPr>
        <p:spPr>
          <a:xfrm flipH="1" flipV="1">
            <a:off x="6284428" y="3513962"/>
            <a:ext cx="956930" cy="779403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606A674-3157-0145-87FB-25992B410AE4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7375163" y="3474964"/>
            <a:ext cx="1235436" cy="824414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2F611BA-923B-7446-AF3D-D0B86204C08D}"/>
              </a:ext>
            </a:extLst>
          </p:cNvPr>
          <p:cNvCxnSpPr>
            <a:cxnSpLocks/>
          </p:cNvCxnSpPr>
          <p:nvPr/>
        </p:nvCxnSpPr>
        <p:spPr>
          <a:xfrm flipH="1" flipV="1">
            <a:off x="3247635" y="3468951"/>
            <a:ext cx="3836071" cy="836441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57F2509-96CD-7C4B-B6C6-B6FE47CAED3F}"/>
              </a:ext>
            </a:extLst>
          </p:cNvPr>
          <p:cNvCxnSpPr>
            <a:cxnSpLocks/>
          </p:cNvCxnSpPr>
          <p:nvPr/>
        </p:nvCxnSpPr>
        <p:spPr>
          <a:xfrm>
            <a:off x="4826018" y="5117780"/>
            <a:ext cx="1678740" cy="748"/>
          </a:xfrm>
          <a:prstGeom prst="straightConnector1">
            <a:avLst/>
          </a:prstGeom>
          <a:ln w="38100">
            <a:solidFill>
              <a:srgbClr val="9537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C74D4C6-B059-CF4B-800B-983050C600E7}"/>
              </a:ext>
            </a:extLst>
          </p:cNvPr>
          <p:cNvSpPr txBox="1"/>
          <p:nvPr/>
        </p:nvSpPr>
        <p:spPr>
          <a:xfrm>
            <a:off x="2038758" y="211882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75000"/>
                  </a:schemeClr>
                </a:solidFill>
              </a:rPr>
              <a:t>Perception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B9A7269-099B-D64E-A7B7-C6268B75FB43}"/>
              </a:ext>
            </a:extLst>
          </p:cNvPr>
          <p:cNvSpPr txBox="1"/>
          <p:nvPr/>
        </p:nvSpPr>
        <p:spPr>
          <a:xfrm>
            <a:off x="5267684" y="211281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75000"/>
                  </a:schemeClr>
                </a:solidFill>
              </a:rPr>
              <a:t>Planning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81A22E-C8C1-A044-9D34-418CF18232F0}"/>
              </a:ext>
            </a:extLst>
          </p:cNvPr>
          <p:cNvSpPr txBox="1"/>
          <p:nvPr/>
        </p:nvSpPr>
        <p:spPr>
          <a:xfrm>
            <a:off x="8698977" y="210951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75000"/>
                  </a:schemeClr>
                </a:solidFill>
              </a:rPr>
              <a:t>Control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A3E581-264D-624F-B0A8-609C47215E27}"/>
              </a:ext>
            </a:extLst>
          </p:cNvPr>
          <p:cNvSpPr txBox="1"/>
          <p:nvPr/>
        </p:nvSpPr>
        <p:spPr>
          <a:xfrm>
            <a:off x="3599984" y="585818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75000"/>
                  </a:schemeClr>
                </a:solidFill>
              </a:rPr>
              <a:t>HD</a:t>
            </a:r>
            <a:r>
              <a:rPr lang="zh-Hans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accent1">
                    <a:lumMod val="75000"/>
                  </a:schemeClr>
                </a:solidFill>
              </a:rPr>
              <a:t>Map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FD4054-D6D7-6C40-B1D3-1CF373AF42EE}"/>
              </a:ext>
            </a:extLst>
          </p:cNvPr>
          <p:cNvSpPr txBox="1"/>
          <p:nvPr/>
        </p:nvSpPr>
        <p:spPr>
          <a:xfrm>
            <a:off x="6673689" y="586414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75000"/>
                  </a:schemeClr>
                </a:solidFill>
              </a:rPr>
              <a:t>Localization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956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PNC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DF612E-B473-D34E-AC6E-8406EA0C3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5500" l="5039" r="9534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1293" y="1265524"/>
            <a:ext cx="1638300" cy="1270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B9A7269-099B-D64E-A7B7-C6268B75FB43}"/>
              </a:ext>
            </a:extLst>
          </p:cNvPr>
          <p:cNvSpPr txBox="1"/>
          <p:nvPr/>
        </p:nvSpPr>
        <p:spPr>
          <a:xfrm>
            <a:off x="669924" y="1265524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PNC = Planning and Control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7A857-D27C-7045-8F5F-650D2056C222}"/>
              </a:ext>
            </a:extLst>
          </p:cNvPr>
          <p:cNvSpPr txBox="1"/>
          <p:nvPr/>
        </p:nvSpPr>
        <p:spPr>
          <a:xfrm>
            <a:off x="1260000" y="2677797"/>
            <a:ext cx="1819729" cy="2949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Prediction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Routing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Planning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Decision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Path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Speed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Control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296917" y="2237173"/>
            <a:ext cx="1538889" cy="3906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Perception</a:t>
            </a:r>
            <a:endParaRPr lang="zh-CN" altLang="en-US" sz="1400" dirty="0"/>
          </a:p>
        </p:txBody>
      </p:sp>
      <p:sp>
        <p:nvSpPr>
          <p:cNvPr id="11" name="圆角矩形 10"/>
          <p:cNvSpPr/>
          <p:nvPr/>
        </p:nvSpPr>
        <p:spPr>
          <a:xfrm>
            <a:off x="5296916" y="3800320"/>
            <a:ext cx="1538889" cy="3906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Localization</a:t>
            </a:r>
            <a:endParaRPr lang="zh-CN" altLang="en-US" sz="1400" dirty="0"/>
          </a:p>
        </p:txBody>
      </p:sp>
      <p:sp>
        <p:nvSpPr>
          <p:cNvPr id="13" name="圆角矩形 12"/>
          <p:cNvSpPr/>
          <p:nvPr/>
        </p:nvSpPr>
        <p:spPr>
          <a:xfrm>
            <a:off x="5296915" y="4288032"/>
            <a:ext cx="1538889" cy="3906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HD-Map</a:t>
            </a:r>
            <a:endParaRPr lang="zh-CN" altLang="en-US" sz="1400" dirty="0"/>
          </a:p>
        </p:txBody>
      </p:sp>
      <p:sp>
        <p:nvSpPr>
          <p:cNvPr id="14" name="圆角矩形 13"/>
          <p:cNvSpPr/>
          <p:nvPr/>
        </p:nvSpPr>
        <p:spPr>
          <a:xfrm>
            <a:off x="7565946" y="2237100"/>
            <a:ext cx="1538889" cy="3906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Prediction</a:t>
            </a:r>
            <a:endParaRPr lang="zh-CN" altLang="en-US" sz="1400" dirty="0"/>
          </a:p>
        </p:txBody>
      </p:sp>
      <p:sp>
        <p:nvSpPr>
          <p:cNvPr id="15" name="圆角矩形 14"/>
          <p:cNvSpPr/>
          <p:nvPr/>
        </p:nvSpPr>
        <p:spPr>
          <a:xfrm>
            <a:off x="7565945" y="2708295"/>
            <a:ext cx="1538889" cy="3906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Routing</a:t>
            </a:r>
            <a:endParaRPr lang="zh-CN" altLang="en-US" sz="1400" dirty="0"/>
          </a:p>
        </p:txBody>
      </p:sp>
      <p:sp>
        <p:nvSpPr>
          <p:cNvPr id="16" name="圆角矩形 15"/>
          <p:cNvSpPr/>
          <p:nvPr/>
        </p:nvSpPr>
        <p:spPr>
          <a:xfrm>
            <a:off x="9706390" y="2428236"/>
            <a:ext cx="1538889" cy="3906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Planning</a:t>
            </a:r>
            <a:endParaRPr lang="zh-CN" altLang="en-US" sz="1400" dirty="0"/>
          </a:p>
        </p:txBody>
      </p:sp>
      <p:sp>
        <p:nvSpPr>
          <p:cNvPr id="17" name="圆角矩形 16"/>
          <p:cNvSpPr/>
          <p:nvPr/>
        </p:nvSpPr>
        <p:spPr>
          <a:xfrm>
            <a:off x="7576057" y="4483341"/>
            <a:ext cx="1538889" cy="50537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Simulated Model</a:t>
            </a:r>
            <a:endParaRPr lang="zh-CN" altLang="en-US" sz="1400" dirty="0"/>
          </a:p>
        </p:txBody>
      </p:sp>
      <p:sp>
        <p:nvSpPr>
          <p:cNvPr id="18" name="圆角矩形 17"/>
          <p:cNvSpPr/>
          <p:nvPr/>
        </p:nvSpPr>
        <p:spPr>
          <a:xfrm>
            <a:off x="9706389" y="3712913"/>
            <a:ext cx="1538889" cy="39061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Control</a:t>
            </a:r>
            <a:endParaRPr lang="zh-CN" altLang="en-US" sz="1400" dirty="0"/>
          </a:p>
        </p:txBody>
      </p:sp>
      <p:sp>
        <p:nvSpPr>
          <p:cNvPr id="19" name="圆角矩形 18"/>
          <p:cNvSpPr/>
          <p:nvPr/>
        </p:nvSpPr>
        <p:spPr>
          <a:xfrm>
            <a:off x="9706388" y="4608903"/>
            <a:ext cx="1538889" cy="3906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Canbus</a:t>
            </a:r>
            <a:endParaRPr lang="zh-CN" altLang="en-US" sz="1400" dirty="0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5819997" y="2661109"/>
            <a:ext cx="0" cy="10074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6900098" y="3204840"/>
            <a:ext cx="665847" cy="4869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862836" y="2445992"/>
            <a:ext cx="6387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4" idx="3"/>
          </p:cNvCxnSpPr>
          <p:nvPr/>
        </p:nvCxnSpPr>
        <p:spPr>
          <a:xfrm>
            <a:off x="9104835" y="2432409"/>
            <a:ext cx="574522" cy="88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5" idx="3"/>
            <a:endCxn id="16" idx="1"/>
          </p:cNvCxnSpPr>
          <p:nvPr/>
        </p:nvCxnSpPr>
        <p:spPr>
          <a:xfrm flipV="1">
            <a:off x="9104834" y="2623545"/>
            <a:ext cx="601556" cy="280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7042931" y="2874961"/>
            <a:ext cx="2663457" cy="10231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7042931" y="3908221"/>
            <a:ext cx="2636426" cy="2285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cxnSp>
      <p:cxnSp>
        <p:nvCxnSpPr>
          <p:cNvPr id="35" name="直接箭头连接符 34"/>
          <p:cNvCxnSpPr/>
          <p:nvPr/>
        </p:nvCxnSpPr>
        <p:spPr>
          <a:xfrm flipH="1">
            <a:off x="10475832" y="2880997"/>
            <a:ext cx="3" cy="78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10067277" y="4109238"/>
            <a:ext cx="0" cy="46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10832236" y="4109238"/>
            <a:ext cx="0" cy="46800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cxnSp>
      <p:sp>
        <p:nvSpPr>
          <p:cNvPr id="41" name="圆角矩形 40"/>
          <p:cNvSpPr/>
          <p:nvPr/>
        </p:nvSpPr>
        <p:spPr>
          <a:xfrm>
            <a:off x="5157926" y="3701940"/>
            <a:ext cx="1828800" cy="1074365"/>
          </a:xfrm>
          <a:prstGeom prst="round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565FFB-A727-2B47-9F47-6F8535C7B25A}"/>
              </a:ext>
            </a:extLst>
          </p:cNvPr>
          <p:cNvSpPr/>
          <p:nvPr/>
        </p:nvSpPr>
        <p:spPr>
          <a:xfrm>
            <a:off x="7341215" y="1889527"/>
            <a:ext cx="4016008" cy="2476032"/>
          </a:xfrm>
          <a:prstGeom prst="rect">
            <a:avLst/>
          </a:prstGeom>
          <a:noFill/>
          <a:ln w="38100">
            <a:solidFill>
              <a:srgbClr val="9BBB5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22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PNC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7A857-D27C-7045-8F5F-650D2056C222}"/>
              </a:ext>
            </a:extLst>
          </p:cNvPr>
          <p:cNvSpPr txBox="1"/>
          <p:nvPr/>
        </p:nvSpPr>
        <p:spPr>
          <a:xfrm>
            <a:off x="525717" y="1871680"/>
            <a:ext cx="3012363" cy="2533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2018 DMV </a:t>
            </a:r>
            <a:r>
              <a:rPr lang="zh-CN" altLang="en-US" dirty="0"/>
              <a:t>自动驾驶报告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 err="1"/>
              <a:t>Waymo</a:t>
            </a:r>
            <a:r>
              <a:rPr lang="zh-Hans" altLang="en-US" dirty="0"/>
              <a:t> </a:t>
            </a:r>
            <a:r>
              <a:rPr lang="en-US" altLang="zh-Hans" dirty="0"/>
              <a:t>(17000)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GM</a:t>
            </a:r>
            <a:r>
              <a:rPr lang="zh-Hans" altLang="en-US" dirty="0"/>
              <a:t> </a:t>
            </a:r>
            <a:r>
              <a:rPr lang="en-US" altLang="zh-Hans" dirty="0"/>
              <a:t>Cruise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 err="1"/>
              <a:t>Zoox</a:t>
            </a:r>
            <a:endParaRPr lang="en-US" altLang="zh-Han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 err="1"/>
              <a:t>Nuro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 err="1"/>
              <a:t>Pony.AI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383D6C-78A3-5240-B1AA-06035C1D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9" y="1426773"/>
            <a:ext cx="8357763" cy="4494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5CE8A-C373-A246-BB00-3E85C97D69E8}"/>
              </a:ext>
            </a:extLst>
          </p:cNvPr>
          <p:cNvSpPr txBox="1"/>
          <p:nvPr/>
        </p:nvSpPr>
        <p:spPr>
          <a:xfrm>
            <a:off x="9540458" y="5921115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1400" dirty="0"/>
              <a:t>图片来自量子位公众号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33134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PREDICTION TASK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FBB99-76A1-0B4C-BA8D-5CAC49F30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PREDICTION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8AC05-4FCD-9E4E-924E-17055B184F0C}"/>
              </a:ext>
            </a:extLst>
          </p:cNvPr>
          <p:cNvSpPr txBox="1"/>
          <p:nvPr/>
        </p:nvSpPr>
        <p:spPr>
          <a:xfrm>
            <a:off x="1260000" y="1986844"/>
            <a:ext cx="292259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Why</a:t>
            </a:r>
            <a:r>
              <a:rPr lang="zh-Hans" altLang="en-US" dirty="0"/>
              <a:t> </a:t>
            </a:r>
            <a:r>
              <a:rPr lang="en-US" altLang="zh-Hans" dirty="0"/>
              <a:t>prediction?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Many</a:t>
            </a:r>
            <a:r>
              <a:rPr lang="zh-Hans" altLang="en-US" dirty="0"/>
              <a:t> </a:t>
            </a:r>
            <a:r>
              <a:rPr lang="en-US" altLang="zh-Hans" dirty="0"/>
              <a:t>types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R</a:t>
            </a:r>
            <a:r>
              <a:rPr lang="en-US" dirty="0"/>
              <a:t>equirement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Real</a:t>
            </a:r>
            <a:r>
              <a:rPr lang="zh-Hans" altLang="en-US" dirty="0"/>
              <a:t> </a:t>
            </a:r>
            <a:r>
              <a:rPr lang="en-US" altLang="zh-Hans" dirty="0"/>
              <a:t>time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Learn</a:t>
            </a:r>
            <a:r>
              <a:rPr lang="zh-Hans" altLang="en-US" dirty="0"/>
              <a:t> </a:t>
            </a:r>
            <a:r>
              <a:rPr lang="en-US" altLang="zh-Hans" dirty="0"/>
              <a:t>more</a:t>
            </a:r>
            <a:r>
              <a:rPr lang="zh-Hans" altLang="en-US" dirty="0"/>
              <a:t> </a:t>
            </a:r>
            <a:r>
              <a:rPr lang="en-US" altLang="zh-Hans" dirty="0"/>
              <a:t>corner</a:t>
            </a:r>
            <a:r>
              <a:rPr lang="zh-Hans" altLang="en-US" dirty="0"/>
              <a:t> </a:t>
            </a:r>
            <a:r>
              <a:rPr lang="en-US" altLang="zh-Hans" dirty="0"/>
              <a:t>case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How</a:t>
            </a:r>
            <a:r>
              <a:rPr lang="zh-Hans" altLang="en-US" dirty="0"/>
              <a:t> </a:t>
            </a:r>
            <a:r>
              <a:rPr lang="en-US" altLang="zh-Hans" dirty="0"/>
              <a:t>human</a:t>
            </a:r>
            <a:r>
              <a:rPr lang="zh-Hans" altLang="en-US" dirty="0"/>
              <a:t> </a:t>
            </a:r>
            <a:r>
              <a:rPr lang="en-US" altLang="zh-Hans" dirty="0"/>
              <a:t>knows?</a:t>
            </a:r>
            <a:r>
              <a:rPr lang="zh-Hans" altLang="en-US" dirty="0"/>
              <a:t> </a:t>
            </a:r>
            <a:endParaRPr lang="en-US" altLang="zh-Han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Han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BFB57-42CA-5941-86E4-7743F0C31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59" b="95652" l="1036" r="9703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3520" y="1818942"/>
            <a:ext cx="4701045" cy="3584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936576-548A-A344-88C5-83EDDB75F01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5932" y="2416130"/>
            <a:ext cx="3886103" cy="308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84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TWO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METHODS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DF6F1E-00E3-DB47-8BC5-EF9C53ACD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4" b="97023" l="1361" r="9828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0070" y="885352"/>
            <a:ext cx="4643236" cy="2672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28AC05-4FCD-9E4E-924E-17055B184F0C}"/>
              </a:ext>
            </a:extLst>
          </p:cNvPr>
          <p:cNvSpPr txBox="1"/>
          <p:nvPr/>
        </p:nvSpPr>
        <p:spPr>
          <a:xfrm>
            <a:off x="1260000" y="1986844"/>
            <a:ext cx="3794629" cy="2949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Model-based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Combine</a:t>
            </a:r>
            <a:r>
              <a:rPr lang="zh-Hans" altLang="en-US" dirty="0"/>
              <a:t> </a:t>
            </a:r>
            <a:r>
              <a:rPr lang="en-US" altLang="zh-Hans" dirty="0"/>
              <a:t>human</a:t>
            </a:r>
            <a:r>
              <a:rPr lang="zh-Hans" altLang="en-US" dirty="0"/>
              <a:t> </a:t>
            </a:r>
            <a:r>
              <a:rPr lang="en-US" altLang="zh-Hans" dirty="0"/>
              <a:t>knowledge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Solve</a:t>
            </a:r>
            <a:r>
              <a:rPr lang="zh-Hans" altLang="en-US" dirty="0"/>
              <a:t> </a:t>
            </a:r>
            <a:r>
              <a:rPr lang="en-US" altLang="zh-Hans" dirty="0"/>
              <a:t>corner</a:t>
            </a:r>
            <a:r>
              <a:rPr lang="zh-Hans" altLang="en-US" dirty="0"/>
              <a:t> </a:t>
            </a:r>
            <a:r>
              <a:rPr lang="en-US" altLang="zh-Hans" dirty="0"/>
              <a:t>case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Han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Data-driven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Machine</a:t>
            </a:r>
            <a:r>
              <a:rPr lang="zh-Hans" altLang="en-US" dirty="0"/>
              <a:t> </a:t>
            </a:r>
            <a:r>
              <a:rPr lang="en-US" altLang="zh-Hans" dirty="0"/>
              <a:t>Learning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/>
              <a:t>More</a:t>
            </a:r>
            <a:r>
              <a:rPr lang="zh-Hans" altLang="en-US" dirty="0"/>
              <a:t> </a:t>
            </a:r>
            <a:r>
              <a:rPr lang="en-US" altLang="zh-Hans" dirty="0"/>
              <a:t>data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4819889" y="3580036"/>
            <a:ext cx="7099676" cy="2866808"/>
            <a:chOff x="4411881" y="1887529"/>
            <a:chExt cx="7569829" cy="3056654"/>
          </a:xfrm>
        </p:grpSpPr>
        <p:sp>
          <p:nvSpPr>
            <p:cNvPr id="9" name="圆角矩形 8"/>
            <p:cNvSpPr/>
            <p:nvPr/>
          </p:nvSpPr>
          <p:spPr>
            <a:xfrm>
              <a:off x="4411881" y="1887529"/>
              <a:ext cx="1538889" cy="607097"/>
            </a:xfrm>
            <a:prstGeom prst="roundRect">
              <a:avLst/>
            </a:prstGeom>
            <a:solidFill>
              <a:srgbClr val="37B0CB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Turn Right Model</a:t>
              </a:r>
              <a:endParaRPr lang="zh-CN" altLang="en-US" sz="1400" dirty="0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11881" y="2704048"/>
              <a:ext cx="1538889" cy="607097"/>
            </a:xfrm>
            <a:prstGeom prst="roundRect">
              <a:avLst/>
            </a:prstGeom>
            <a:solidFill>
              <a:srgbClr val="37B0CB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Go Straight Model</a:t>
              </a:r>
              <a:endParaRPr lang="zh-CN" altLang="en-US" sz="1400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6371852" y="1887529"/>
              <a:ext cx="1538889" cy="607097"/>
            </a:xfrm>
            <a:prstGeom prst="roundRect">
              <a:avLst/>
            </a:prstGeom>
            <a:solidFill>
              <a:srgbClr val="37B0CB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Turn Right Trajectory</a:t>
              </a:r>
              <a:endParaRPr lang="zh-CN" altLang="en-US" sz="1400" dirty="0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6371852" y="2704048"/>
              <a:ext cx="1538889" cy="607097"/>
            </a:xfrm>
            <a:prstGeom prst="roundRect">
              <a:avLst/>
            </a:prstGeom>
            <a:solidFill>
              <a:srgbClr val="37B0CB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Go Straight Trajectory</a:t>
              </a:r>
              <a:endParaRPr lang="zh-CN" altLang="en-US" sz="1400" dirty="0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8527391" y="2278146"/>
              <a:ext cx="1538889" cy="607097"/>
            </a:xfrm>
            <a:prstGeom prst="roundRect">
              <a:avLst/>
            </a:prstGeom>
            <a:solidFill>
              <a:srgbClr val="3BC5AC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Update Probabilities</a:t>
              </a:r>
              <a:endParaRPr lang="zh-CN" altLang="en-US" sz="1400" dirty="0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0442821" y="2278145"/>
              <a:ext cx="1538889" cy="607097"/>
            </a:xfrm>
            <a:prstGeom prst="roundRect">
              <a:avLst/>
            </a:prstGeom>
            <a:solidFill>
              <a:srgbClr val="36AFCA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Predicted</a:t>
              </a:r>
            </a:p>
            <a:p>
              <a:pPr algn="ctr"/>
              <a:r>
                <a:rPr lang="en-US" altLang="zh-CN" sz="1400" dirty="0"/>
                <a:t>Trajectories</a:t>
              </a:r>
              <a:endParaRPr lang="zh-CN" altLang="en-US" sz="1400" dirty="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6371851" y="3520567"/>
              <a:ext cx="1538889" cy="607097"/>
            </a:xfrm>
            <a:prstGeom prst="roundRect">
              <a:avLst/>
            </a:prstGeom>
            <a:solidFill>
              <a:srgbClr val="37B0CB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Observed Behavior</a:t>
              </a:r>
              <a:endParaRPr lang="zh-CN" altLang="en-US" sz="1400" dirty="0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371851" y="4337086"/>
              <a:ext cx="1538889" cy="607097"/>
            </a:xfrm>
            <a:prstGeom prst="roundRect">
              <a:avLst/>
            </a:prstGeom>
            <a:solidFill>
              <a:srgbClr val="37B0CB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Training Data</a:t>
              </a:r>
              <a:endParaRPr lang="zh-CN" altLang="en-US" sz="1400" dirty="0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8527391" y="3848913"/>
              <a:ext cx="1538889" cy="607097"/>
            </a:xfrm>
            <a:prstGeom prst="roundRect">
              <a:avLst/>
            </a:prstGeom>
            <a:solidFill>
              <a:srgbClr val="93C5D2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Machine Learning</a:t>
              </a:r>
              <a:endParaRPr lang="zh-CN" altLang="en-US" sz="1400" dirty="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0442821" y="3848912"/>
              <a:ext cx="1538889" cy="607097"/>
            </a:xfrm>
            <a:prstGeom prst="roundRect">
              <a:avLst/>
            </a:prstGeom>
            <a:solidFill>
              <a:srgbClr val="36AFCA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Predicted</a:t>
              </a:r>
            </a:p>
            <a:p>
              <a:pPr algn="ctr"/>
              <a:r>
                <a:rPr lang="en-US" altLang="zh-CN" sz="1400" dirty="0"/>
                <a:t>Trajectories</a:t>
              </a:r>
              <a:endParaRPr lang="zh-CN" altLang="en-US" sz="14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8393382" y="1889902"/>
              <a:ext cx="15183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Hans" dirty="0"/>
                <a:t>Model-based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8393382" y="3473603"/>
              <a:ext cx="13773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Hans" dirty="0"/>
                <a:t>Data-driven</a:t>
              </a:r>
            </a:p>
          </p:txBody>
        </p:sp>
        <p:cxnSp>
          <p:nvCxnSpPr>
            <p:cNvPr id="20" name="直接箭头连接符 19"/>
            <p:cNvCxnSpPr/>
            <p:nvPr/>
          </p:nvCxnSpPr>
          <p:spPr>
            <a:xfrm>
              <a:off x="5955498" y="2172032"/>
              <a:ext cx="435284" cy="0"/>
            </a:xfrm>
            <a:prstGeom prst="straightConnector1">
              <a:avLst/>
            </a:prstGeom>
            <a:ln w="38100">
              <a:solidFill>
                <a:srgbClr val="37B0C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5955498" y="3034645"/>
              <a:ext cx="435284" cy="0"/>
            </a:xfrm>
            <a:prstGeom prst="straightConnector1">
              <a:avLst/>
            </a:prstGeom>
            <a:ln w="38100">
              <a:solidFill>
                <a:srgbClr val="37B0C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7910740" y="2161637"/>
              <a:ext cx="616651" cy="332989"/>
            </a:xfrm>
            <a:prstGeom prst="straightConnector1">
              <a:avLst/>
            </a:prstGeom>
            <a:ln w="38100">
              <a:solidFill>
                <a:srgbClr val="37B0C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endCxn id="13" idx="1"/>
            </p:cNvCxnSpPr>
            <p:nvPr/>
          </p:nvCxnSpPr>
          <p:spPr>
            <a:xfrm flipV="1">
              <a:off x="7910740" y="2581695"/>
              <a:ext cx="616651" cy="452950"/>
            </a:xfrm>
            <a:prstGeom prst="straightConnector1">
              <a:avLst/>
            </a:prstGeom>
            <a:ln w="38100">
              <a:solidFill>
                <a:srgbClr val="37B0C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 flipV="1">
              <a:off x="7910740" y="2769833"/>
              <a:ext cx="616651" cy="1068684"/>
            </a:xfrm>
            <a:prstGeom prst="straightConnector1">
              <a:avLst/>
            </a:prstGeom>
            <a:ln w="38100">
              <a:solidFill>
                <a:srgbClr val="37B0C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7910740" y="3865150"/>
              <a:ext cx="616651" cy="156435"/>
            </a:xfrm>
            <a:prstGeom prst="straightConnector1">
              <a:avLst/>
            </a:prstGeom>
            <a:ln w="38100">
              <a:solidFill>
                <a:srgbClr val="37B0C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7910740" y="4337086"/>
              <a:ext cx="616651" cy="277785"/>
            </a:xfrm>
            <a:prstGeom prst="straightConnector1">
              <a:avLst/>
            </a:prstGeom>
            <a:ln w="38100">
              <a:solidFill>
                <a:srgbClr val="37B0C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endCxn id="14" idx="1"/>
            </p:cNvCxnSpPr>
            <p:nvPr/>
          </p:nvCxnSpPr>
          <p:spPr>
            <a:xfrm flipV="1">
              <a:off x="10066280" y="2581694"/>
              <a:ext cx="376541" cy="1"/>
            </a:xfrm>
            <a:prstGeom prst="straightConnector1">
              <a:avLst/>
            </a:prstGeom>
            <a:ln w="38100">
              <a:solidFill>
                <a:srgbClr val="37B0C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 flipV="1">
              <a:off x="10066279" y="4170215"/>
              <a:ext cx="376541" cy="1"/>
            </a:xfrm>
            <a:prstGeom prst="straightConnector1">
              <a:avLst/>
            </a:prstGeom>
            <a:ln w="38100">
              <a:solidFill>
                <a:srgbClr val="37B0C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67383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259"/>
</p:tagLst>
</file>

<file path=ppt/theme/theme1.xml><?xml version="1.0" encoding="utf-8"?>
<a:theme xmlns:a="http://schemas.openxmlformats.org/drawingml/2006/main" name="主题5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{E03B1251-045F-FB4D-8B05-8A12CCE159B2}tf10001076</Template>
  <TotalTime>16008</TotalTime>
  <Words>4682</Words>
  <Application>Microsoft Macintosh PowerPoint</Application>
  <PresentationFormat>Widescreen</PresentationFormat>
  <Paragraphs>645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等线</vt:lpstr>
      <vt:lpstr>HelveticaNeueLT Std Thin</vt:lpstr>
      <vt:lpstr>微软雅黑</vt:lpstr>
      <vt:lpstr>黑体</vt:lpstr>
      <vt:lpstr>宋体</vt:lpstr>
      <vt:lpstr>Arial</vt:lpstr>
      <vt:lpstr>Calibri</vt:lpstr>
      <vt:lpstr>Impact</vt:lpstr>
      <vt:lpstr>主题5</vt:lpstr>
      <vt:lpstr>预测系统 Prediction</vt:lpstr>
      <vt:lpstr>PowerPoint Presentation</vt:lpstr>
      <vt:lpstr>PNC OVERVIEW </vt:lpstr>
      <vt:lpstr>AUTOMOUS SOFTWARE STACK</vt:lpstr>
      <vt:lpstr>PNC</vt:lpstr>
      <vt:lpstr>PNC</vt:lpstr>
      <vt:lpstr>PREDICTION TASK</vt:lpstr>
      <vt:lpstr>PREDICTION</vt:lpstr>
      <vt:lpstr>TWO METHODS </vt:lpstr>
      <vt:lpstr>RECRUIT REQUIREMENT</vt:lpstr>
      <vt:lpstr>VEHICLE PREDICT</vt:lpstr>
      <vt:lpstr>APOLLO PREDICTION</vt:lpstr>
      <vt:lpstr>LANE MODEL</vt:lpstr>
      <vt:lpstr>LANE MODEL</vt:lpstr>
      <vt:lpstr>LANE MODEL</vt:lpstr>
      <vt:lpstr>LANE MODEL</vt:lpstr>
      <vt:lpstr>LANE MODEL</vt:lpstr>
      <vt:lpstr>LANE MODEL</vt:lpstr>
      <vt:lpstr>SEQUENCE DATA NETWORK</vt:lpstr>
      <vt:lpstr>APOLLO MODEL</vt:lpstr>
      <vt:lpstr>DATA PIPELINE</vt:lpstr>
      <vt:lpstr>DATA PIPELINE</vt:lpstr>
      <vt:lpstr>TRAJECTORY BUILDER</vt:lpstr>
      <vt:lpstr>STATE OF THE ART</vt:lpstr>
      <vt:lpstr>STATE OF THE ART</vt:lpstr>
      <vt:lpstr>STATE OF THE ART</vt:lpstr>
      <vt:lpstr>PEDESTRIAN PREDICT</vt:lpstr>
      <vt:lpstr>PEDESTRIAN PREDICTION</vt:lpstr>
      <vt:lpstr>STATE OF THE ART</vt:lpstr>
      <vt:lpstr>STATE OF THE ART</vt:lpstr>
      <vt:lpstr>STATE OF THE ART</vt:lpstr>
      <vt:lpstr>STATE OF THE ART</vt:lpstr>
      <vt:lpstr>SUMMARY</vt:lpstr>
      <vt:lpstr>HOMEWORK</vt:lpstr>
      <vt:lpstr>PowerPoint Presentation</vt:lpstr>
    </vt:vector>
  </TitlesOfParts>
  <Manager>iSlide</Manager>
  <Company>iSlide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Microsoft Office 用户</cp:lastModifiedBy>
  <cp:revision>390</cp:revision>
  <cp:lastPrinted>2019-03-23T11:48:38Z</cp:lastPrinted>
  <dcterms:created xsi:type="dcterms:W3CDTF">2017-09-04T16:00:00Z</dcterms:created>
  <dcterms:modified xsi:type="dcterms:W3CDTF">2019-03-23T14:12:52Z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4539f4c9-f344-4547-9eee-71efb9ec459b</vt:lpwstr>
  </property>
  <property fmtid="{D5CDD505-2E9C-101B-9397-08002B2CF9AE}" pid="3" name="KSORubyTemplateID">
    <vt:lpwstr>2</vt:lpwstr>
  </property>
  <property fmtid="{D5CDD505-2E9C-101B-9397-08002B2CF9AE}" pid="4" name="KSOProductBuildVer">
    <vt:lpwstr>2052-11.1.0.8214</vt:lpwstr>
  </property>
</Properties>
</file>